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  <p:sldMasterId id="2147483678" r:id="rId2"/>
    <p:sldMasterId id="2147483686" r:id="rId3"/>
  </p:sldMasterIdLst>
  <p:notesMasterIdLst>
    <p:notesMasterId r:id="rId46"/>
  </p:notesMasterIdLst>
  <p:handoutMasterIdLst>
    <p:handoutMasterId r:id="rId47"/>
  </p:handoutMasterIdLst>
  <p:sldIdLst>
    <p:sldId id="257" r:id="rId4"/>
    <p:sldId id="261" r:id="rId5"/>
    <p:sldId id="268" r:id="rId6"/>
    <p:sldId id="303" r:id="rId7"/>
    <p:sldId id="262" r:id="rId8"/>
    <p:sldId id="269" r:id="rId9"/>
    <p:sldId id="266" r:id="rId10"/>
    <p:sldId id="306" r:id="rId11"/>
    <p:sldId id="271" r:id="rId12"/>
    <p:sldId id="304" r:id="rId13"/>
    <p:sldId id="305" r:id="rId14"/>
    <p:sldId id="307" r:id="rId15"/>
    <p:sldId id="301" r:id="rId16"/>
    <p:sldId id="308" r:id="rId17"/>
    <p:sldId id="309" r:id="rId18"/>
    <p:sldId id="291" r:id="rId19"/>
    <p:sldId id="274" r:id="rId20"/>
    <p:sldId id="276" r:id="rId21"/>
    <p:sldId id="277" r:id="rId22"/>
    <p:sldId id="279" r:id="rId23"/>
    <p:sldId id="275" r:id="rId24"/>
    <p:sldId id="278" r:id="rId25"/>
    <p:sldId id="280" r:id="rId26"/>
    <p:sldId id="282" r:id="rId27"/>
    <p:sldId id="284" r:id="rId28"/>
    <p:sldId id="287" r:id="rId29"/>
    <p:sldId id="283" r:id="rId30"/>
    <p:sldId id="285" r:id="rId31"/>
    <p:sldId id="286" r:id="rId32"/>
    <p:sldId id="290" r:id="rId33"/>
    <p:sldId id="288" r:id="rId34"/>
    <p:sldId id="289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273" r:id="rId4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74"/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94643" autoAdjust="0"/>
  </p:normalViewPr>
  <p:slideViewPr>
    <p:cSldViewPr snapToGrid="0">
      <p:cViewPr varScale="1">
        <p:scale>
          <a:sx n="72" d="100"/>
          <a:sy n="72" d="100"/>
        </p:scale>
        <p:origin x="-4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3150" y="6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List_aplikac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7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 b="1" i="0" baseline="0" dirty="0" smtClean="0">
                <a:solidFill>
                  <a:srgbClr val="FF6600"/>
                </a:solidFill>
                <a:latin typeface="Open Sans" panose="020B0606030504020204" pitchFamily="34" charset="0"/>
              </a:rPr>
              <a:t>Výše alokace MAS Pobeskydí na PRV v mil. Kč</a:t>
            </a:r>
            <a:endParaRPr lang="cs-CZ" sz="2000" b="1" i="0" baseline="0" dirty="0">
              <a:solidFill>
                <a:srgbClr val="FF6600"/>
              </a:solidFill>
              <a:latin typeface="Open Sans" panose="020B0606030504020204" pitchFamily="34" charset="0"/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Celé období</c:v>
                </c:pt>
              </c:strCache>
            </c:strRef>
          </c:tx>
          <c:spPr>
            <a:solidFill>
              <a:schemeClr val="accent5">
                <a:shade val="65000"/>
              </a:schemeClr>
            </a:solidFill>
            <a:ln>
              <a:noFill/>
            </a:ln>
            <a:effectLst/>
          </c:spPr>
          <c:dLbls>
            <c:delete val="1"/>
          </c:dLbls>
          <c:cat>
            <c:strRef>
              <c:f>List1!$A$2:$A$5</c:f>
              <c:strCache>
                <c:ptCount val="4"/>
                <c:pt idx="0">
                  <c:v>Fiche 1</c:v>
                </c:pt>
                <c:pt idx="1">
                  <c:v>Fiche 2</c:v>
                </c:pt>
                <c:pt idx="2">
                  <c:v>Fiche 3</c:v>
                </c:pt>
                <c:pt idx="3">
                  <c:v>Fiche 4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12</c:v>
                </c:pt>
                <c:pt idx="1">
                  <c:v>5</c:v>
                </c:pt>
                <c:pt idx="2">
                  <c:v>14.5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1. výzva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txPr>
              <a:bodyPr/>
              <a:lstStyle/>
              <a:p>
                <a:pPr>
                  <a:defRPr sz="1400"/>
                </a:pPr>
                <a:endParaRPr lang="cs-CZ"/>
              </a:p>
            </c:txPr>
            <c:dLblPos val="outEnd"/>
            <c:showVal val="1"/>
          </c:dLbls>
          <c:cat>
            <c:strRef>
              <c:f>List1!$A$2:$A$5</c:f>
              <c:strCache>
                <c:ptCount val="4"/>
                <c:pt idx="0">
                  <c:v>Fiche 1</c:v>
                </c:pt>
                <c:pt idx="1">
                  <c:v>Fiche 2</c:v>
                </c:pt>
                <c:pt idx="2">
                  <c:v>Fiche 3</c:v>
                </c:pt>
                <c:pt idx="3">
                  <c:v>Fiche 4</c:v>
                </c:pt>
              </c:strCache>
            </c:strRef>
          </c:cat>
          <c:val>
            <c:numRef>
              <c:f>List1!$C$2:$C$5</c:f>
              <c:numCache>
                <c:formatCode>General</c:formatCode>
                <c:ptCount val="4"/>
                <c:pt idx="0">
                  <c:v>6</c:v>
                </c:pt>
                <c:pt idx="1">
                  <c:v>2.5</c:v>
                </c:pt>
                <c:pt idx="2">
                  <c:v>8.5</c:v>
                </c:pt>
                <c:pt idx="3">
                  <c:v>1</c:v>
                </c:pt>
              </c:numCache>
            </c:numRef>
          </c:val>
        </c:ser>
        <c:dLbls>
          <c:showVal val="1"/>
        </c:dLbls>
        <c:gapWidth val="219"/>
        <c:overlap val="-27"/>
        <c:axId val="114631424"/>
        <c:axId val="114632960"/>
      </c:barChart>
      <c:catAx>
        <c:axId val="11463142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4632960"/>
        <c:crosses val="autoZero"/>
        <c:auto val="1"/>
        <c:lblAlgn val="ctr"/>
        <c:lblOffset val="100"/>
      </c:catAx>
      <c:valAx>
        <c:axId val="11463296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4631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07E2CC-29D5-4471-9592-2AD276B4B107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DA03A-0F30-44AE-AE73-E6888D22BF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3117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16A438-AEC1-4C09-8DE6-CC625F8BB697}" type="datetimeFigureOut">
              <a:rPr lang="cs-CZ" smtClean="0"/>
              <a:pPr/>
              <a:t>27.3.2017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F9D9A-9B14-48BD-BBA8-586C4E3AD8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57979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modr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46" y="2912252"/>
            <a:ext cx="7886701" cy="998267"/>
          </a:xfrm>
          <a:prstGeom prst="rect">
            <a:avLst/>
          </a:prstGeom>
        </p:spPr>
        <p:txBody>
          <a:bodyPr anchor="b"/>
          <a:lstStyle>
            <a:lvl1pPr algn="ctr">
              <a:defRPr sz="3200" b="1" i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628647" y="4990086"/>
            <a:ext cx="7886701" cy="1293981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61835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8646" y="2912252"/>
            <a:ext cx="7886701" cy="998267"/>
          </a:xfrm>
          <a:prstGeom prst="rect">
            <a:avLst/>
          </a:prstGeom>
        </p:spPr>
        <p:txBody>
          <a:bodyPr anchor="b"/>
          <a:lstStyle>
            <a:lvl1pPr algn="ctr">
              <a:defRPr sz="3200" b="1" i="0" baseline="0">
                <a:solidFill>
                  <a:srgbClr val="003B74"/>
                </a:solidFill>
                <a:latin typeface="Open Sans" panose="020B0606030504020204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en-US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628645" y="4290839"/>
            <a:ext cx="7886701" cy="1970112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99801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uvislý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48" y="2005737"/>
            <a:ext cx="7886701" cy="427833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FontTx/>
              <a:buNone/>
              <a:defRPr sz="1600" b="0" baseline="0">
                <a:solidFill>
                  <a:srgbClr val="003B7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 smtClean="0"/>
              <a:t>Vložte souvislý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5584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8649" y="2005737"/>
            <a:ext cx="7886701" cy="541067"/>
          </a:xfrm>
          <a:prstGeom prst="rect">
            <a:avLst/>
          </a:prstGeom>
        </p:spPr>
        <p:txBody>
          <a:bodyPr anchor="b"/>
          <a:lstStyle>
            <a:lvl1pPr algn="ctr">
              <a:defRPr sz="2800" b="1" i="0" baseline="0">
                <a:solidFill>
                  <a:srgbClr val="FF6600"/>
                </a:solidFill>
                <a:latin typeface="Open Sans" panose="020B0606030504020204" pitchFamily="34" charset="0"/>
              </a:defRPr>
            </a:lvl1pPr>
          </a:lstStyle>
          <a:p>
            <a:r>
              <a:rPr lang="cs-CZ" dirty="0" smtClean="0"/>
              <a:t>Vložte nadpis</a:t>
            </a:r>
            <a:endParaRPr lang="en-US" dirty="0"/>
          </a:p>
        </p:txBody>
      </p:sp>
      <p:sp>
        <p:nvSpPr>
          <p:cNvPr id="6" name="Zástupný symbol pro obrázek 5"/>
          <p:cNvSpPr>
            <a:spLocks noGrp="1"/>
          </p:cNvSpPr>
          <p:nvPr>
            <p:ph type="pic" sz="quarter" idx="11"/>
          </p:nvPr>
        </p:nvSpPr>
        <p:spPr>
          <a:xfrm>
            <a:off x="628649" y="2964645"/>
            <a:ext cx="7886700" cy="3309693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7634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graf 3"/>
          <p:cNvSpPr>
            <a:spLocks noGrp="1"/>
          </p:cNvSpPr>
          <p:nvPr>
            <p:ph type="chart" sz="quarter" idx="12"/>
          </p:nvPr>
        </p:nvSpPr>
        <p:spPr>
          <a:xfrm flipH="1">
            <a:off x="642026" y="2005737"/>
            <a:ext cx="7873323" cy="4268601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84116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modr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46" y="2912252"/>
            <a:ext cx="7886701" cy="998267"/>
          </a:xfrm>
          <a:prstGeom prst="rect">
            <a:avLst/>
          </a:prstGeom>
        </p:spPr>
        <p:txBody>
          <a:bodyPr anchor="b"/>
          <a:lstStyle>
            <a:lvl1pPr algn="ctr">
              <a:defRPr sz="3200" b="1" i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628647" y="4990086"/>
            <a:ext cx="7886701" cy="1293981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na ikonu přidáte obrázek.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61835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dpis a odrážky modr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49" y="2005737"/>
            <a:ext cx="7886701" cy="541067"/>
          </a:xfrm>
          <a:prstGeom prst="rect">
            <a:avLst/>
          </a:prstGeom>
        </p:spPr>
        <p:txBody>
          <a:bodyPr anchor="b"/>
          <a:lstStyle>
            <a:lvl1pPr algn="ctr">
              <a:defRPr sz="2800" b="1" i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2964647"/>
            <a:ext cx="6858000" cy="29738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>
              <a:buFont typeface="Courier New" panose="02070309020205020404" pitchFamily="49" charset="0"/>
              <a:buChar char="o"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28194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dpis a odrážky modr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49" y="2005737"/>
            <a:ext cx="7886701" cy="541067"/>
          </a:xfrm>
          <a:prstGeom prst="rect">
            <a:avLst/>
          </a:prstGeom>
        </p:spPr>
        <p:txBody>
          <a:bodyPr anchor="b"/>
          <a:lstStyle>
            <a:lvl1pPr algn="ctr">
              <a:defRPr sz="2800" b="1" i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2964647"/>
            <a:ext cx="6858000" cy="29738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>
              <a:buFont typeface="Courier New" panose="02070309020205020404" pitchFamily="49" charset="0"/>
              <a:buChar char="o"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 smtClean="0"/>
              <a:t>Kliknutím lze upravit styl předlohy.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8194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8646" y="2912252"/>
            <a:ext cx="7886701" cy="998267"/>
          </a:xfrm>
          <a:prstGeom prst="rect">
            <a:avLst/>
          </a:prstGeom>
        </p:spPr>
        <p:txBody>
          <a:bodyPr anchor="b"/>
          <a:lstStyle>
            <a:lvl1pPr algn="ctr">
              <a:defRPr sz="3200" b="1" i="0" baseline="0">
                <a:solidFill>
                  <a:srgbClr val="003B74"/>
                </a:solidFill>
                <a:latin typeface="Open Sans" panose="020B0606030504020204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en-US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628645" y="4290839"/>
            <a:ext cx="7886701" cy="1970112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na ikonu přidáte obrázek.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99801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dpis a 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8649" y="2005737"/>
            <a:ext cx="7886701" cy="541067"/>
          </a:xfrm>
          <a:prstGeom prst="rect">
            <a:avLst/>
          </a:prstGeom>
        </p:spPr>
        <p:txBody>
          <a:bodyPr anchor="b"/>
          <a:lstStyle>
            <a:lvl1pPr algn="ctr">
              <a:defRPr sz="2800" b="1" i="0" baseline="0">
                <a:solidFill>
                  <a:srgbClr val="FF6600"/>
                </a:solidFill>
                <a:latin typeface="Open Sans" panose="020B0606030504020204" pitchFamily="34" charset="0"/>
              </a:defRPr>
            </a:lvl1pPr>
          </a:lstStyle>
          <a:p>
            <a:r>
              <a:rPr lang="cs-CZ" dirty="0" smtClean="0"/>
              <a:t>Vložte nadpis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48" y="2964647"/>
            <a:ext cx="7886701" cy="33096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>
              <a:buFont typeface="Courier New" panose="02070309020205020404" pitchFamily="49" charset="0"/>
              <a:buChar char="o"/>
              <a:defRPr sz="2000" baseline="0">
                <a:solidFill>
                  <a:srgbClr val="003B7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 smtClean="0"/>
              <a:t>Vložte texty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74450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dpis a sou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8649" y="2005737"/>
            <a:ext cx="7886701" cy="541067"/>
          </a:xfrm>
          <a:prstGeom prst="rect">
            <a:avLst/>
          </a:prstGeom>
        </p:spPr>
        <p:txBody>
          <a:bodyPr anchor="b"/>
          <a:lstStyle>
            <a:lvl1pPr algn="ctr">
              <a:defRPr sz="2800" b="1" i="0" baseline="0">
                <a:solidFill>
                  <a:srgbClr val="FF6600"/>
                </a:solidFill>
                <a:latin typeface="Open Sans" panose="020B0606030504020204" pitchFamily="34" charset="0"/>
              </a:defRPr>
            </a:lvl1pPr>
          </a:lstStyle>
          <a:p>
            <a:r>
              <a:rPr lang="cs-CZ" dirty="0" smtClean="0"/>
              <a:t>Vložte nadpis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48" y="2964646"/>
            <a:ext cx="7886701" cy="330969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FontTx/>
              <a:buNone/>
              <a:defRPr sz="1600" b="0" baseline="0">
                <a:solidFill>
                  <a:srgbClr val="003B7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 smtClean="0"/>
              <a:t>Vložte souvislý text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02013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uvislý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48" y="2005737"/>
            <a:ext cx="7886701" cy="427833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FontTx/>
              <a:buNone/>
              <a:defRPr sz="1600" b="0" baseline="0">
                <a:solidFill>
                  <a:srgbClr val="003B7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 smtClean="0"/>
              <a:t>Vložte souvislý text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55584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8649" y="2005737"/>
            <a:ext cx="7886701" cy="541067"/>
          </a:xfrm>
          <a:prstGeom prst="rect">
            <a:avLst/>
          </a:prstGeom>
        </p:spPr>
        <p:txBody>
          <a:bodyPr anchor="b"/>
          <a:lstStyle>
            <a:lvl1pPr algn="ctr">
              <a:defRPr sz="2800" b="1" i="0" baseline="0">
                <a:solidFill>
                  <a:srgbClr val="FF6600"/>
                </a:solidFill>
                <a:latin typeface="Open Sans" panose="020B0606030504020204" pitchFamily="34" charset="0"/>
              </a:defRPr>
            </a:lvl1pPr>
          </a:lstStyle>
          <a:p>
            <a:r>
              <a:rPr lang="cs-CZ" dirty="0" smtClean="0"/>
              <a:t>Vložte nadpis</a:t>
            </a:r>
            <a:endParaRPr lang="en-US" dirty="0"/>
          </a:p>
        </p:txBody>
      </p:sp>
      <p:sp>
        <p:nvSpPr>
          <p:cNvPr id="6" name="Zástupný symbol pro obrázek 5"/>
          <p:cNvSpPr>
            <a:spLocks noGrp="1"/>
          </p:cNvSpPr>
          <p:nvPr>
            <p:ph type="pic" sz="quarter" idx="11"/>
          </p:nvPr>
        </p:nvSpPr>
        <p:spPr>
          <a:xfrm>
            <a:off x="628649" y="2964645"/>
            <a:ext cx="7886700" cy="3309693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na ikonu přidáte obrázek.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7634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graf 3"/>
          <p:cNvSpPr>
            <a:spLocks noGrp="1"/>
          </p:cNvSpPr>
          <p:nvPr>
            <p:ph type="chart" sz="quarter" idx="12"/>
          </p:nvPr>
        </p:nvSpPr>
        <p:spPr>
          <a:xfrm flipH="1">
            <a:off x="642026" y="2005737"/>
            <a:ext cx="7873323" cy="4268601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na ikonu přidáte graf.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84116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Úvodní snímek modr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46" y="2912252"/>
            <a:ext cx="7886701" cy="998267"/>
          </a:xfrm>
          <a:prstGeom prst="rect">
            <a:avLst/>
          </a:prstGeom>
        </p:spPr>
        <p:txBody>
          <a:bodyPr anchor="b"/>
          <a:lstStyle>
            <a:lvl1pPr algn="ctr">
              <a:defRPr sz="3200" b="1" i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628647" y="4990086"/>
            <a:ext cx="7886701" cy="1293981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61835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3B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8647" y="583283"/>
            <a:ext cx="7886702" cy="1062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0572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b="1" kern="1200" baseline="0">
          <a:solidFill>
            <a:schemeClr val="bg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b="1" kern="1200" baseline="0">
          <a:solidFill>
            <a:schemeClr val="bg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b="1" kern="1200" baseline="0">
          <a:solidFill>
            <a:schemeClr val="bg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b="1" kern="1200" baseline="0">
          <a:solidFill>
            <a:schemeClr val="bg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b="1" kern="1200" baseline="0">
          <a:solidFill>
            <a:schemeClr val="bg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48" y="565756"/>
            <a:ext cx="7887600" cy="106343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18426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61" r:id="rId8"/>
    <p:sldLayoutId id="2147483675" r:id="rId9"/>
    <p:sldLayoutId id="2147483676" r:id="rId10"/>
    <p:sldLayoutId id="214748367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b="1" kern="1200">
          <a:solidFill>
            <a:srgbClr val="FF660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b="1" kern="1200">
          <a:solidFill>
            <a:srgbClr val="003B74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b="1" kern="1200">
          <a:solidFill>
            <a:srgbClr val="003B74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b="1" kern="1200">
          <a:solidFill>
            <a:srgbClr val="003B74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b="1" kern="1200">
          <a:solidFill>
            <a:srgbClr val="003B74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3B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47" y="583283"/>
            <a:ext cx="7886702" cy="10629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0572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b="1" kern="1200" baseline="0">
          <a:solidFill>
            <a:schemeClr val="bg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b="1" kern="1200" baseline="0">
          <a:solidFill>
            <a:schemeClr val="bg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b="1" kern="1200" baseline="0">
          <a:solidFill>
            <a:schemeClr val="bg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b="1" kern="1200" baseline="0">
          <a:solidFill>
            <a:schemeClr val="bg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b="1" kern="1200" baseline="0">
          <a:solidFill>
            <a:schemeClr val="bg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mailto:novakova@pobeskydi.cz" TargetMode="Externa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novakova@pobeskydi.cz" TargetMode="External"/><Relationship Id="rId2" Type="http://schemas.openxmlformats.org/officeDocument/2006/relationships/hyperlink" Target="mailto:piekar@pobeskydi.cz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zif.cz/cs/prv2014-opatreni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46" y="2677886"/>
            <a:ext cx="7886701" cy="1815737"/>
          </a:xfrm>
        </p:spPr>
        <p:txBody>
          <a:bodyPr/>
          <a:lstStyle/>
          <a:p>
            <a:r>
              <a:rPr lang="cs-CZ" dirty="0" smtClean="0"/>
              <a:t>Seminář pro žadatele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/>
              <a:t>v rámci 1. výzvy PRV MAS Pobeskydí</a:t>
            </a:r>
            <a:br>
              <a:rPr lang="cs-CZ" sz="2400" dirty="0" smtClean="0"/>
            </a:br>
            <a:r>
              <a:rPr lang="cs-CZ" sz="2400" dirty="0" smtClean="0"/>
              <a:t>24./27. března 2017, Třanovice</a:t>
            </a:r>
            <a:endParaRPr lang="cs-CZ" dirty="0"/>
          </a:p>
        </p:txBody>
      </p:sp>
      <p:pic>
        <p:nvPicPr>
          <p:cNvPr id="6" name="Zástupný symbol pro obrázek 5"/>
          <p:cNvPicPr preferRelativeResize="0">
            <a:picLocks noGrp="1" noChangeAspect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7406" y="5438321"/>
            <a:ext cx="7885002" cy="827156"/>
          </a:xfrm>
        </p:spPr>
      </p:pic>
    </p:spTree>
    <p:extLst>
      <p:ext uri="{BB962C8B-B14F-4D97-AF65-F5344CB8AC3E}">
        <p14:creationId xmlns:p14="http://schemas.microsoft.com/office/powerpoint/2010/main" xmlns="" val="291193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Postup hodnocení na MAS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sz="quarter" idx="12"/>
          </p:nvPr>
        </p:nvSpPr>
        <p:spPr/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Způsob výběru projektů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0080" y="2964647"/>
            <a:ext cx="7876903" cy="2973860"/>
          </a:xfrm>
        </p:spPr>
        <p:txBody>
          <a:bodyPr>
            <a:normAutofit/>
          </a:bodyPr>
          <a:lstStyle/>
          <a:p>
            <a:r>
              <a:rPr lang="cs-CZ" dirty="0" smtClean="0"/>
              <a:t>Administrativní kontrola a kontrola přijatelnosti Žádosti o dotaci na MAS</a:t>
            </a:r>
          </a:p>
          <a:p>
            <a:pPr marL="714375">
              <a:buFont typeface="Arial" pitchFamily="34" charset="0"/>
              <a:buChar char="•"/>
            </a:pPr>
            <a:r>
              <a:rPr lang="cs-CZ" sz="1800" dirty="0" smtClean="0"/>
              <a:t>Při zjištění nedostatků při administrativní kontrole je žadatele vyzván k doplnění </a:t>
            </a:r>
            <a:r>
              <a:rPr lang="cs-CZ" sz="1800" dirty="0" err="1" smtClean="0"/>
              <a:t>ŽoD</a:t>
            </a:r>
            <a:endParaRPr lang="cs-CZ" sz="1800" dirty="0" smtClean="0"/>
          </a:p>
          <a:p>
            <a:pPr marL="714375">
              <a:buFont typeface="Arial" pitchFamily="34" charset="0"/>
              <a:buChar char="•"/>
            </a:pPr>
            <a:r>
              <a:rPr lang="cs-CZ" sz="1800" dirty="0" smtClean="0"/>
              <a:t>Žadatel může provést opravu maximálně dvakrát</a:t>
            </a:r>
          </a:p>
          <a:p>
            <a:pPr marL="714375">
              <a:buFont typeface="Arial" pitchFamily="34" charset="0"/>
              <a:buChar char="•"/>
            </a:pPr>
            <a:r>
              <a:rPr lang="cs-CZ" sz="1800" dirty="0" smtClean="0"/>
              <a:t>O výsledku kontroly se žadatel informován od 5 pracovních dnů od ukončení kontroly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2182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Způsob výběru projektů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0080" y="2964647"/>
            <a:ext cx="7876903" cy="2973860"/>
          </a:xfrm>
        </p:spPr>
        <p:txBody>
          <a:bodyPr>
            <a:normAutofit/>
          </a:bodyPr>
          <a:lstStyle/>
          <a:p>
            <a:r>
              <a:rPr lang="cs-CZ" dirty="0" smtClean="0"/>
              <a:t>Věcné hodnocení prováděné výběrovou komisí</a:t>
            </a:r>
          </a:p>
          <a:p>
            <a:pPr marL="714375">
              <a:buFont typeface="Arial" pitchFamily="34" charset="0"/>
              <a:buChar char="•"/>
            </a:pPr>
            <a:r>
              <a:rPr lang="cs-CZ" sz="1800" dirty="0" smtClean="0"/>
              <a:t>Provádí se na základě ověření bodového hodnocení, které stanovil sám žadatel</a:t>
            </a:r>
          </a:p>
          <a:p>
            <a:pPr marL="714375">
              <a:buFont typeface="Arial" pitchFamily="34" charset="0"/>
              <a:buChar char="•"/>
            </a:pPr>
            <a:r>
              <a:rPr lang="cs-CZ" sz="1800" dirty="0" smtClean="0"/>
              <a:t>Ověření zda výsledný počet bodů překročil minimální bodovou hranici</a:t>
            </a:r>
          </a:p>
          <a:p>
            <a:pPr marL="714375">
              <a:buFont typeface="Arial" pitchFamily="34" charset="0"/>
              <a:buChar char="•"/>
            </a:pPr>
            <a:r>
              <a:rPr lang="cs-CZ" sz="1800" dirty="0" smtClean="0"/>
              <a:t>1 projekt je hodnocen minimálně třemi členy výběrové komise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2182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Způsob výběru projektů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0080" y="2964647"/>
            <a:ext cx="7876903" cy="2973860"/>
          </a:xfrm>
        </p:spPr>
        <p:txBody>
          <a:bodyPr>
            <a:normAutofit/>
          </a:bodyPr>
          <a:lstStyle/>
          <a:p>
            <a:r>
              <a:rPr lang="cs-CZ" dirty="0" smtClean="0"/>
              <a:t>Při rovnosti bodů rozhoduje</a:t>
            </a:r>
          </a:p>
          <a:p>
            <a:pPr marL="714375">
              <a:buFont typeface="Arial" pitchFamily="34" charset="0"/>
              <a:buChar char="•"/>
            </a:pPr>
            <a:r>
              <a:rPr lang="cs-CZ" sz="1800" dirty="0" smtClean="0"/>
              <a:t>Počet nově vytvořených pracovních míst (více)</a:t>
            </a:r>
          </a:p>
          <a:p>
            <a:pPr marL="714375">
              <a:buFont typeface="Arial" pitchFamily="34" charset="0"/>
              <a:buChar char="•"/>
            </a:pPr>
            <a:r>
              <a:rPr lang="cs-CZ" sz="1800" dirty="0" smtClean="0"/>
              <a:t>Doba realizace projektu (kratší)</a:t>
            </a:r>
          </a:p>
          <a:p>
            <a:pPr marL="714375">
              <a:buFont typeface="Arial" pitchFamily="34" charset="0"/>
              <a:buChar char="•"/>
            </a:pPr>
            <a:r>
              <a:rPr lang="cs-CZ" sz="1800" dirty="0" smtClean="0"/>
              <a:t>Výše požadované dotace (nižší)</a:t>
            </a:r>
          </a:p>
          <a:p>
            <a:pPr marL="714375">
              <a:buFont typeface="Arial" pitchFamily="34" charset="0"/>
              <a:buChar char="•"/>
            </a:pPr>
            <a:r>
              <a:rPr lang="cs-CZ" sz="1800" dirty="0" smtClean="0"/>
              <a:t>Rozhoduje výběrová komise hlasováním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xmlns="" val="222182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Způsob výběru projektů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0080" y="2964647"/>
            <a:ext cx="7876903" cy="2973860"/>
          </a:xfrm>
        </p:spPr>
        <p:txBody>
          <a:bodyPr>
            <a:normAutofit/>
          </a:bodyPr>
          <a:lstStyle/>
          <a:p>
            <a:r>
              <a:rPr lang="cs-CZ" dirty="0" smtClean="0"/>
              <a:t>Výběr projektů k realizaci provádí programový výbor</a:t>
            </a:r>
            <a:endParaRPr lang="cs-CZ" sz="1800" dirty="0"/>
          </a:p>
          <a:p>
            <a:r>
              <a:rPr lang="cs-CZ" sz="1800" dirty="0" smtClean="0"/>
              <a:t>Stanovuje výši alokace na projekty na základě návrhu výběrové komise</a:t>
            </a:r>
          </a:p>
          <a:p>
            <a:r>
              <a:rPr lang="cs-CZ" sz="1800" dirty="0" smtClean="0"/>
              <a:t>Nemůže měnit pořadí projektů ani hodnocení žádosti o dotaci</a:t>
            </a:r>
          </a:p>
          <a:p>
            <a:r>
              <a:rPr lang="cs-CZ" sz="1800" dirty="0" smtClean="0"/>
              <a:t>Programový výbor rozhoduje o podpoře hraničních projektů v jednotlivých fichích</a:t>
            </a:r>
          </a:p>
          <a:p>
            <a:r>
              <a:rPr lang="cs-CZ" sz="1800" dirty="0" smtClean="0"/>
              <a:t>Programový výbor rozhoduje o přesunutí nevyčerpané alokace na další fiche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22182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Způsob výběru projektů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0080" y="2964647"/>
            <a:ext cx="7876903" cy="2973860"/>
          </a:xfrm>
        </p:spPr>
        <p:txBody>
          <a:bodyPr>
            <a:normAutofit/>
          </a:bodyPr>
          <a:lstStyle/>
          <a:p>
            <a:r>
              <a:rPr lang="cs-CZ" dirty="0" smtClean="0"/>
              <a:t>Postup pro odvolání žadatele</a:t>
            </a:r>
          </a:p>
          <a:p>
            <a:r>
              <a:rPr lang="cs-CZ" dirty="0" smtClean="0"/>
              <a:t>Střet zájmů při výběru  projektů a schválení výběru</a:t>
            </a:r>
          </a:p>
          <a:p>
            <a:r>
              <a:rPr lang="cs-CZ" dirty="0" smtClean="0"/>
              <a:t>Zaručení transparentnosti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22182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Obecné podmínky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sz="quarter" idx="12"/>
          </p:nvPr>
        </p:nvSpPr>
        <p:spPr/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Obecné podmínky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05394" y="2964647"/>
            <a:ext cx="7798526" cy="351342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cs-CZ" dirty="0" smtClean="0"/>
              <a:t>o poskytnutí dotace rozhoduje SZIF na základě přijaté Žádosti o dotaci a rozhodnutí Výběrového orgánu MAS (pro schválení Žádosti) nebo Žádosti o platbu (pro vyplacení dotace) 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žadatel/příjemce dotace zabezpečuje financování realizace projektu nejprve z vlastních zdrojů 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výdaje financované z PRV nesmějí být současně financovány z jiných projektů PRV ani formou příspěvků ze strukturálních fondů, z Fondu soudržnosti nebo jiného finančního nástroje Unie </a:t>
            </a:r>
          </a:p>
          <a:p>
            <a:pPr>
              <a:lnSpc>
                <a:spcPct val="100000"/>
              </a:lnSpc>
            </a:pPr>
            <a:r>
              <a:rPr lang="pl-PL" dirty="0" smtClean="0"/>
              <a:t>žadatel/příjemce dotace je povinen zajistit realizaci projektu do 24 měsíců od podpisu Dohody</a:t>
            </a:r>
            <a:endParaRPr lang="cs-CZ" dirty="0" smtClean="0"/>
          </a:p>
          <a:p>
            <a:pPr algn="just">
              <a:lnSpc>
                <a:spcPct val="150000"/>
              </a:lnSpc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Obecné podmínky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05394" y="2964647"/>
            <a:ext cx="7798526" cy="297386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 smtClean="0"/>
              <a:t>žadatel/příjemce dotace musí splňovat definici žadatele/příjemce dotace od data podání Žádosti o dotaci na MAS do konce lhůty vázanosti projektu na účel; (s výjimkou velikosti podniku, která musí být dodržena pouze do podpisu Dohody)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žadatel/příjemce dotace musí při podpisu Dohody prokázat, že má vypořádány splatné závazky vůči příslušnému finančnímu úřadu…</a:t>
            </a:r>
          </a:p>
          <a:p>
            <a:pPr>
              <a:lnSpc>
                <a:spcPct val="100000"/>
              </a:lnSpc>
            </a:pPr>
            <a:endParaRPr lang="cs-CZ" dirty="0" smtClean="0"/>
          </a:p>
          <a:p>
            <a:pPr algn="just">
              <a:lnSpc>
                <a:spcPct val="150000"/>
              </a:lnSpc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Obecné podmínky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3944" y="2964646"/>
            <a:ext cx="8075053" cy="3526305"/>
          </a:xfrm>
        </p:spPr>
        <p:txBody>
          <a:bodyPr>
            <a:noAutofit/>
          </a:bodyPr>
          <a:lstStyle/>
          <a:p>
            <a:r>
              <a:rPr lang="cs-CZ" sz="1800" dirty="0" smtClean="0"/>
              <a:t>žadatel/příjemce dotace nesmí být od data podání Žádosti o dotaci na MAS do konce lhůty vázanosti projektu na účel v likvidaci</a:t>
            </a:r>
          </a:p>
          <a:p>
            <a:r>
              <a:rPr lang="cs-CZ" sz="1800" dirty="0" smtClean="0"/>
              <a:t>v případě, že žadatelem/příjemcem dotace je fyzická osoba, která má obchodní podíl ve společnosti, za jejíž dluhy ručí celým svým majetkem, nesmí být v likvidaci ani tato společnost, a to od data podání Žádosti o dotaci na MAS do konce lhůty vázanosti projektu na účel</a:t>
            </a:r>
          </a:p>
          <a:p>
            <a:r>
              <a:rPr lang="cs-CZ" sz="1800" dirty="0" smtClean="0"/>
              <a:t>na žadatele/příjemce dotace není od data podání Žádosti o dotaci na MAS do konce lhůty vázanosti projektu na účel vydáno soudem rozhodnutí o úpadku a způsobu jeho řešení podle zákona č. 182/2006 Sb., o úpadku a způsobech jeho řešení (insolvenční zákon), ve znění pozdějších předpisů</a:t>
            </a:r>
            <a:endParaRPr lang="cs-CZ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1257300" y="1984986"/>
            <a:ext cx="6649572" cy="541067"/>
          </a:xfrm>
        </p:spPr>
        <p:txBody>
          <a:bodyPr/>
          <a:lstStyle/>
          <a:p>
            <a:pPr algn="l"/>
            <a:r>
              <a:rPr lang="cs-CZ" dirty="0" smtClean="0"/>
              <a:t>Představení místní akční skupiny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627017" y="2952207"/>
            <a:ext cx="7916091" cy="356616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Společenství obcí, podnikatelů a </a:t>
            </a:r>
            <a:r>
              <a:rPr lang="cs-CZ" dirty="0" err="1" smtClean="0"/>
              <a:t>neziskovek</a:t>
            </a:r>
            <a:r>
              <a:rPr lang="cs-CZ" dirty="0" smtClean="0"/>
              <a:t> na venkově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Strategie komunitně vedeného místního rozvoje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Dotační podpora pro projekty naplňující strategií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Prostor pro setkávání aktérů rozvoje venkova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Aktivita má přicházet od místních, kteří své území znají nejlépe a ví, co ve svém okolí potřebují!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Výběr projektů provádí místní lidé na základě preferenčních kritérií, které </a:t>
            </a:r>
            <a:r>
              <a:rPr lang="cs-CZ" smtClean="0"/>
              <a:t>spoluvytváří místnídůraz </a:t>
            </a:r>
            <a:r>
              <a:rPr lang="cs-CZ" dirty="0" smtClean="0"/>
              <a:t>na lokání aspekt!</a:t>
            </a:r>
          </a:p>
        </p:txBody>
      </p:sp>
    </p:spTree>
    <p:extLst>
      <p:ext uri="{BB962C8B-B14F-4D97-AF65-F5344CB8AC3E}">
        <p14:creationId xmlns:p14="http://schemas.microsoft.com/office/powerpoint/2010/main" xmlns="" val="251070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Obecné podmínky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05394" y="2964646"/>
            <a:ext cx="7798526" cy="3552063"/>
          </a:xfrm>
        </p:spPr>
        <p:txBody>
          <a:bodyPr>
            <a:noAutofit/>
          </a:bodyPr>
          <a:lstStyle/>
          <a:p>
            <a:r>
              <a:rPr lang="cs-CZ" sz="1800" dirty="0" smtClean="0"/>
              <a:t>předmět projektu musí být provozován výhradně žadatelem/příjemcem dotace nejpozději od data předložení Žádosti o platbu na MAS až do termínu skončení lhůty vázanosti projektu na účel</a:t>
            </a:r>
          </a:p>
          <a:p>
            <a:r>
              <a:rPr lang="cs-CZ" sz="1800" dirty="0" smtClean="0"/>
              <a:t>předmět dotace musí být ve vlastnictví žadatele/příjemce dotace od okamžiku pořízení až do termínu skončení lhůty vázanosti projektu na účel </a:t>
            </a:r>
          </a:p>
          <a:p>
            <a:r>
              <a:rPr lang="cs-CZ" sz="1800" dirty="0" smtClean="0"/>
              <a:t>předmět projektu nesmí být od data podání Žádosti o dotaci na MAS až do termínu skončení lhůty vázanosti projektu na účel zatížen žádnými právy třetích osob, které by znemožňovaly žadateli/příjemci dotace provozovat předmět projektu vlastním jménem a na vlastní odpovědnost</a:t>
            </a:r>
            <a:endParaRPr lang="cs-CZ" sz="1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Obecné podmínky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05394" y="2964647"/>
            <a:ext cx="7798526" cy="3152818"/>
          </a:xfrm>
        </p:spPr>
        <p:txBody>
          <a:bodyPr>
            <a:noAutofit/>
          </a:bodyPr>
          <a:lstStyle/>
          <a:p>
            <a:r>
              <a:rPr lang="cs-CZ" sz="1800" dirty="0" smtClean="0"/>
              <a:t>Stavbu/část stavby, která je součástí projektu, lze užívat jen k účelu vymezenému zejména v kolaudačním rozhodnutí, v ohlášení stavby, ve veřejnoprávní smlouvě, v certifikátu autorizovaného inspektora, ve stavebním povolení, v oznámení o užívání stavby nebo v kolaudačním souhlasu, případně v souhlasu se změnou v užívání stavby</a:t>
            </a:r>
          </a:p>
          <a:p>
            <a:r>
              <a:rPr lang="cs-CZ" sz="1800" dirty="0" smtClean="0"/>
              <a:t>žadatel/příjemce dotace musí mít uspořádány právní vztahy k nemovitostem, na kterých jsou realizovány stavební výdaje (vztahuje se na stavbu i pozemek pod stavbou), nebo do kterých budou umístěny podpořené stroje, technologie nebo vybavení (</a:t>
            </a:r>
            <a:r>
              <a:rPr lang="cs-CZ" sz="1600" dirty="0" smtClean="0"/>
              <a:t>vztahuje</a:t>
            </a:r>
            <a:r>
              <a:rPr lang="cs-CZ" sz="1800" dirty="0" smtClean="0"/>
              <a:t> se pouze na stavbu) dle specifických podmínek Pravidel, od data podání Žádosti o platbu na MAS do konce lhůty vázanosti projektu na účel</a:t>
            </a:r>
            <a:endParaRPr lang="cs-CZ"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Obecné podmínky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05394" y="2964647"/>
            <a:ext cx="7798526" cy="297386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žadatel/příjemce dotace je povinen provést výběrové/zadávací řízení na dodavatele projektu a uzavřít s ním písemnou smlouvu či vystavit písemnou objednávku dle kapitoly 8 Zadávání zakázek žadatelem/příjemcem dotace před termínem pro doložení příloh k Žádosti o dotaci dle kapitoly 4.7. (platí pouze pro výběrové/zadávací řízení; cenový marketing lze provést po podpisu Dohody a předkládá se až při Žádosti o platbu) </a:t>
            </a:r>
            <a:r>
              <a:rPr lang="cs-CZ" dirty="0" smtClean="0">
                <a:solidFill>
                  <a:srgbClr val="FF6600"/>
                </a:solidFill>
              </a:rPr>
              <a:t> </a:t>
            </a:r>
          </a:p>
          <a:p>
            <a:pPr>
              <a:buNone/>
            </a:pPr>
            <a:r>
              <a:rPr lang="cs-CZ" dirty="0" smtClean="0">
                <a:solidFill>
                  <a:srgbClr val="FF6600"/>
                </a:solidFill>
              </a:rPr>
              <a:t>	do 63. kalendářního dne od finálního data zaregistrování </a:t>
            </a:r>
            <a:r>
              <a:rPr lang="cs-CZ" dirty="0" err="1" smtClean="0">
                <a:solidFill>
                  <a:srgbClr val="FF6600"/>
                </a:solidFill>
              </a:rPr>
              <a:t>ŽoD</a:t>
            </a:r>
            <a:r>
              <a:rPr lang="cs-CZ" dirty="0" smtClean="0">
                <a:solidFill>
                  <a:srgbClr val="FF6600"/>
                </a:solidFill>
              </a:rPr>
              <a:t> na SZIF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Obecné podmínky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05394" y="2964647"/>
            <a:ext cx="7798526" cy="297386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6600"/>
                </a:solidFill>
              </a:rPr>
              <a:t>Další obecná ustanovení pro poskytnutí dotace v rámci Programu rozvoje venkova jsou uvedena v příslušných pravidlech (kap. 3)</a:t>
            </a:r>
            <a:endParaRPr lang="cs-CZ" dirty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Způsobilé výdaje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0080" y="2964647"/>
            <a:ext cx="7942217" cy="2973860"/>
          </a:xfrm>
        </p:spPr>
        <p:txBody>
          <a:bodyPr>
            <a:normAutofit/>
          </a:bodyPr>
          <a:lstStyle/>
          <a:p>
            <a:r>
              <a:rPr lang="cs-CZ" dirty="0" smtClean="0"/>
              <a:t>Všechny výdaje musí splňovat princip 3E (hospodárnost, efektivnost, účelnost)</a:t>
            </a:r>
          </a:p>
          <a:p>
            <a:r>
              <a:rPr lang="cs-CZ" dirty="0" smtClean="0"/>
              <a:t>Způsobilé výdaje musí být uhrazeny bezhotovostní formou prostřednictvím vlastního účtu nebo v hotovosti výdaje do 100 tis. Kč na projekt</a:t>
            </a:r>
          </a:p>
          <a:p>
            <a:r>
              <a:rPr lang="cs-CZ" dirty="0" smtClean="0"/>
              <a:t>Leasing nebo věcné plnění není způsobilé</a:t>
            </a:r>
          </a:p>
          <a:p>
            <a:r>
              <a:rPr lang="cs-CZ" dirty="0" smtClean="0"/>
              <a:t>Způsobilé výdaje jsou realizovány od předložení </a:t>
            </a:r>
            <a:r>
              <a:rPr lang="cs-CZ" dirty="0" err="1" smtClean="0"/>
              <a:t>ŽoD</a:t>
            </a:r>
            <a:r>
              <a:rPr lang="cs-CZ" dirty="0" smtClean="0"/>
              <a:t> do podání </a:t>
            </a:r>
            <a:r>
              <a:rPr lang="cs-CZ" dirty="0" err="1" smtClean="0"/>
              <a:t>ŽoP</a:t>
            </a:r>
            <a:endParaRPr lang="cs-CZ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Způsobilé výdaje – způsobilá výše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0080" y="2964647"/>
            <a:ext cx="7942217" cy="2973860"/>
          </a:xfrm>
        </p:spPr>
        <p:txBody>
          <a:bodyPr>
            <a:normAutofit/>
          </a:bodyPr>
          <a:lstStyle/>
          <a:p>
            <a:r>
              <a:rPr lang="cs-CZ" dirty="0" smtClean="0"/>
              <a:t>Limity určené ve specifických podmínkách</a:t>
            </a:r>
          </a:p>
          <a:p>
            <a:r>
              <a:rPr lang="cs-CZ" dirty="0" smtClean="0"/>
              <a:t>Částky stanovené ve znaleckém posudku</a:t>
            </a:r>
          </a:p>
          <a:p>
            <a:r>
              <a:rPr lang="cs-CZ" dirty="0" smtClean="0"/>
              <a:t>Sazby dle katalogu stavebních prací a materiálu ÚRS PRAHA a.s., RTS, a.s. nebo </a:t>
            </a:r>
            <a:r>
              <a:rPr lang="cs-CZ" dirty="0" err="1" smtClean="0"/>
              <a:t>Callida</a:t>
            </a:r>
            <a:r>
              <a:rPr lang="cs-CZ" dirty="0" smtClean="0"/>
              <a:t>, s.r.o. </a:t>
            </a:r>
          </a:p>
          <a:p>
            <a:pPr>
              <a:buNone/>
            </a:pPr>
            <a:r>
              <a:rPr lang="cs-CZ" dirty="0" smtClean="0"/>
              <a:t>	V případě, že se příslušná položka v katalogu stavebních prací nevyskytuje, musí cena odpovídat ceně obvyklé v daném místě a čase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Způsobilé výdaje –</a:t>
            </a:r>
            <a:r>
              <a:rPr lang="cs-CZ" dirty="0" smtClean="0">
                <a:solidFill>
                  <a:srgbClr val="003B74"/>
                </a:solidFill>
              </a:rPr>
              <a:t> pouze </a:t>
            </a:r>
            <a:r>
              <a:rPr lang="cs-CZ" dirty="0" smtClean="0"/>
              <a:t>investiční výdaje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0080" y="2964647"/>
            <a:ext cx="7942217" cy="3514530"/>
          </a:xfrm>
        </p:spPr>
        <p:txBody>
          <a:bodyPr>
            <a:noAutofit/>
          </a:bodyPr>
          <a:lstStyle/>
          <a:p>
            <a:r>
              <a:rPr lang="cs-CZ" sz="1900" dirty="0" smtClean="0"/>
              <a:t>výdaj, který musí splňovat podmínky pro klasifikaci hmotného a nehmotného majetku dle § 26 a 32a) zákona o daních z příjmů</a:t>
            </a:r>
          </a:p>
          <a:p>
            <a:r>
              <a:rPr lang="cs-CZ" sz="1900" dirty="0" smtClean="0"/>
              <a:t>Žadatel/příjemce dotace, který je účetní jednotkou, může využít vlastní klasifikaci hmotného a nehmotného majetku v případě, kdy to umožňuje zákon o účetnictví a jeho prováděcí vyhlášky. Toto je podmíněno doložením příslušného dokumentu vymezujícího tuto hranici v souladu s platnou legislativou, a to při kontrole na místě. V případě nedoložení tohoto dokumentu bude hmotný a nehmotný majetek klasifikován v souladu se zákonem o daních z příjmů.</a:t>
            </a:r>
          </a:p>
          <a:p>
            <a:r>
              <a:rPr lang="cs-CZ" sz="1900" dirty="0" smtClean="0"/>
              <a:t>Za investiční výdaj je dále považován nákup pozemku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3B74"/>
                </a:solidFill>
              </a:rPr>
              <a:t>Ne</a:t>
            </a:r>
            <a:r>
              <a:rPr lang="cs-CZ" dirty="0" smtClean="0"/>
              <a:t>způsobilé výdaje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0080" y="2964647"/>
            <a:ext cx="7942217" cy="297386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pořízení použitého movitého majetku</a:t>
            </a:r>
          </a:p>
          <a:p>
            <a:r>
              <a:rPr lang="cs-CZ" dirty="0" smtClean="0"/>
              <a:t>DPH u plátců za předpokladu, že si mohou DPH nárokovat u FÚ</a:t>
            </a:r>
          </a:p>
          <a:p>
            <a:r>
              <a:rPr lang="cs-CZ" dirty="0" smtClean="0"/>
              <a:t>Prosté nahrazení investice</a:t>
            </a:r>
          </a:p>
          <a:p>
            <a:r>
              <a:rPr lang="cs-CZ" dirty="0" smtClean="0"/>
              <a:t>Nákup platebních nároků, zemědělských produkčních práv, nákup zvířat, jednoletých rostlin a jejich vysazování</a:t>
            </a:r>
          </a:p>
          <a:p>
            <a:r>
              <a:rPr lang="cs-CZ" dirty="0" smtClean="0"/>
              <a:t>Kotle na biomasu a bioplynové stanice</a:t>
            </a:r>
          </a:p>
          <a:p>
            <a:r>
              <a:rPr lang="cs-CZ" dirty="0" smtClean="0"/>
              <a:t>Závlahové systémy a studny včetně průzkumných vrtů</a:t>
            </a:r>
          </a:p>
          <a:p>
            <a:r>
              <a:rPr lang="cs-CZ" dirty="0" smtClean="0"/>
              <a:t>výdaje na </a:t>
            </a:r>
            <a:r>
              <a:rPr lang="cs-CZ" dirty="0" err="1" smtClean="0"/>
              <a:t>včelarství</a:t>
            </a:r>
            <a:r>
              <a:rPr lang="cs-CZ" dirty="0" smtClean="0"/>
              <a:t> a další </a:t>
            </a:r>
            <a:r>
              <a:rPr lang="cs-CZ" dirty="0" smtClean="0">
                <a:solidFill>
                  <a:srgbClr val="FF6600"/>
                </a:solidFill>
              </a:rPr>
              <a:t>viz kap. 6 písm. h) pravidel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0000" y="2005200"/>
            <a:ext cx="7886701" cy="541067"/>
          </a:xfrm>
        </p:spPr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640800" y="2966400"/>
            <a:ext cx="8057071" cy="297386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1900" dirty="0" smtClean="0"/>
              <a:t> žadatel musí v případě výběrového/zadávacího řízení vybrat dodavatele před podpisem Dohody o poskytnutí dotace </a:t>
            </a:r>
          </a:p>
          <a:p>
            <a:pPr>
              <a:lnSpc>
                <a:spcPct val="80000"/>
              </a:lnSpc>
            </a:pPr>
            <a:r>
              <a:rPr lang="cs-CZ" sz="1900" dirty="0" smtClean="0"/>
              <a:t> pokud je dotovaným nebo veřejným zadavatelem postupuje podle zákona o veřejných zakázkách, ostatní podle Pravidel a Příručky </a:t>
            </a:r>
          </a:p>
          <a:p>
            <a:pPr>
              <a:lnSpc>
                <a:spcPct val="80000"/>
              </a:lnSpc>
            </a:pPr>
            <a:r>
              <a:rPr lang="cs-CZ" sz="1900" dirty="0" smtClean="0"/>
              <a:t> samostatná zakázka – součet předpokládaných obdobných dodávek, služeb či stavebních prací, které spolu věcně, časově a místně souvisí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0000" y="2005200"/>
            <a:ext cx="7886701" cy="541067"/>
          </a:xfrm>
        </p:spPr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638355" y="2970000"/>
            <a:ext cx="8057071" cy="297386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1900" dirty="0" smtClean="0"/>
              <a:t>do 20 000 Kč – je možné napřímo zadat (součet těchto zakázek je max. 100 tis. Kč na projekt) </a:t>
            </a:r>
          </a:p>
          <a:p>
            <a:pPr>
              <a:lnSpc>
                <a:spcPct val="80000"/>
              </a:lnSpc>
            </a:pPr>
            <a:r>
              <a:rPr lang="cs-CZ" sz="1900" dirty="0" smtClean="0"/>
              <a:t> do 400 000 Kč (dotovaný či veřejný zadavatel) nebo do 500 000 Kč – cenový marketing nebo automatický průzkum trhu prostřednictvím Elektronického tržiště </a:t>
            </a:r>
          </a:p>
          <a:p>
            <a:pPr>
              <a:lnSpc>
                <a:spcPct val="80000"/>
              </a:lnSpc>
            </a:pPr>
            <a:r>
              <a:rPr lang="cs-CZ" sz="1900" dirty="0" smtClean="0"/>
              <a:t> do 2 000 </a:t>
            </a:r>
            <a:r>
              <a:rPr lang="cs-CZ" sz="1900" dirty="0" err="1" smtClean="0"/>
              <a:t>000</a:t>
            </a:r>
            <a:r>
              <a:rPr lang="cs-CZ" sz="1900" dirty="0" smtClean="0"/>
              <a:t> Kč (dodávky, služby) nebo do 6 000 </a:t>
            </a:r>
            <a:r>
              <a:rPr lang="cs-CZ" sz="1900" dirty="0" err="1" smtClean="0"/>
              <a:t>000</a:t>
            </a:r>
            <a:r>
              <a:rPr lang="cs-CZ" sz="1900" dirty="0" smtClean="0"/>
              <a:t> Kč (stavební práce) – uzavřená výzva </a:t>
            </a:r>
          </a:p>
          <a:p>
            <a:pPr>
              <a:lnSpc>
                <a:spcPct val="80000"/>
              </a:lnSpc>
            </a:pPr>
            <a:r>
              <a:rPr lang="cs-CZ" sz="1900" dirty="0" smtClean="0"/>
              <a:t> nad 2 000 </a:t>
            </a:r>
            <a:r>
              <a:rPr lang="cs-CZ" sz="1900" dirty="0" err="1" smtClean="0"/>
              <a:t>000</a:t>
            </a:r>
            <a:r>
              <a:rPr lang="cs-CZ" sz="1900" dirty="0" smtClean="0"/>
              <a:t> Kč (dodávky, služby) nebo nad 6 000 </a:t>
            </a:r>
            <a:r>
              <a:rPr lang="cs-CZ" sz="1900" dirty="0" err="1" smtClean="0"/>
              <a:t>000</a:t>
            </a:r>
            <a:r>
              <a:rPr lang="cs-CZ" sz="1900" dirty="0" smtClean="0"/>
              <a:t> Kč (stavební práce) – otevřená výzva (zveřejnění na profilu zadavatele, ve věstníku veřejných zakázek nebo na stránkách PRV) nebo elektronické tržiště </a:t>
            </a:r>
          </a:p>
          <a:p>
            <a:pPr>
              <a:lnSpc>
                <a:spcPct val="80000"/>
              </a:lnSpc>
              <a:buNone/>
            </a:pPr>
            <a:r>
              <a:rPr lang="cs-CZ" sz="1900" dirty="0" smtClean="0"/>
              <a:t>	</a:t>
            </a:r>
            <a:r>
              <a:rPr lang="cs-CZ" sz="1900" dirty="0" smtClean="0">
                <a:solidFill>
                  <a:srgbClr val="FF6600"/>
                </a:solidFill>
              </a:rPr>
              <a:t>Bez ohledu na výši zakázky může zadavatel zadávající mimo režim zákona tuto zveřejnit v otevřené výzvě.</a:t>
            </a:r>
          </a:p>
          <a:p>
            <a:pPr>
              <a:lnSpc>
                <a:spcPct val="80000"/>
              </a:lnSpc>
              <a:buNone/>
            </a:pPr>
            <a:r>
              <a:rPr lang="cs-CZ" sz="1900" dirty="0" smtClean="0"/>
              <a:t>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3546162" y="1954274"/>
            <a:ext cx="4572276" cy="594741"/>
          </a:xfrm>
        </p:spPr>
        <p:txBody>
          <a:bodyPr/>
          <a:lstStyle/>
          <a:p>
            <a:pPr algn="l"/>
            <a:r>
              <a:rPr lang="cs-CZ" sz="2400" dirty="0" smtClean="0">
                <a:solidFill>
                  <a:srgbClr val="003B74"/>
                </a:solidFill>
              </a:rPr>
              <a:t>Podpora hospodářství (PRV)</a:t>
            </a:r>
            <a:endParaRPr lang="cs-CZ" sz="2400" dirty="0">
              <a:solidFill>
                <a:srgbClr val="003B74"/>
              </a:solidFill>
            </a:endParaRPr>
          </a:p>
        </p:txBody>
      </p:sp>
      <p:sp>
        <p:nvSpPr>
          <p:cNvPr id="18" name="Nadpis 7"/>
          <p:cNvSpPr txBox="1">
            <a:spLocks/>
          </p:cNvSpPr>
          <p:nvPr/>
        </p:nvSpPr>
        <p:spPr>
          <a:xfrm>
            <a:off x="3555127" y="2769221"/>
            <a:ext cx="4520025" cy="59474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 baseline="0">
                <a:solidFill>
                  <a:schemeClr val="bg1"/>
                </a:solidFill>
                <a:latin typeface="Open Sans" panose="020B060603050402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 smtClean="0">
                <a:solidFill>
                  <a:srgbClr val="003B74"/>
                </a:solidFill>
              </a:rPr>
              <a:t>Příroda a krajina (OP ŽP)</a:t>
            </a:r>
            <a:endParaRPr lang="cs-CZ" sz="2400" dirty="0">
              <a:solidFill>
                <a:srgbClr val="003B74"/>
              </a:solidFill>
            </a:endParaRPr>
          </a:p>
        </p:txBody>
      </p:sp>
      <p:sp>
        <p:nvSpPr>
          <p:cNvPr id="19" name="Nadpis 7"/>
          <p:cNvSpPr txBox="1">
            <a:spLocks/>
          </p:cNvSpPr>
          <p:nvPr/>
        </p:nvSpPr>
        <p:spPr>
          <a:xfrm>
            <a:off x="3537196" y="3629458"/>
            <a:ext cx="4872723" cy="59474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 baseline="0">
                <a:solidFill>
                  <a:schemeClr val="bg1"/>
                </a:solidFill>
                <a:latin typeface="Open Sans" panose="020B060603050402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 smtClean="0">
                <a:solidFill>
                  <a:srgbClr val="003B74"/>
                </a:solidFill>
              </a:rPr>
              <a:t>Veřejná infrastruktura (IROP)</a:t>
            </a:r>
            <a:endParaRPr lang="cs-CZ" sz="2400" dirty="0">
              <a:solidFill>
                <a:srgbClr val="003B74"/>
              </a:solidFill>
            </a:endParaRPr>
          </a:p>
        </p:txBody>
      </p:sp>
      <p:sp>
        <p:nvSpPr>
          <p:cNvPr id="20" name="Nadpis 7"/>
          <p:cNvSpPr txBox="1">
            <a:spLocks/>
          </p:cNvSpPr>
          <p:nvPr/>
        </p:nvSpPr>
        <p:spPr>
          <a:xfrm>
            <a:off x="3555125" y="4574885"/>
            <a:ext cx="4520025" cy="59474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 baseline="0">
                <a:solidFill>
                  <a:schemeClr val="bg1"/>
                </a:solidFill>
                <a:latin typeface="Open Sans" panose="020B060603050402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 smtClean="0">
                <a:solidFill>
                  <a:srgbClr val="003B74"/>
                </a:solidFill>
              </a:rPr>
              <a:t>Vzdělání a školství (OP VVV)</a:t>
            </a:r>
            <a:endParaRPr lang="cs-CZ" sz="2400" dirty="0">
              <a:solidFill>
                <a:srgbClr val="003B74"/>
              </a:solidFill>
            </a:endParaRPr>
          </a:p>
        </p:txBody>
      </p:sp>
      <p:sp>
        <p:nvSpPr>
          <p:cNvPr id="21" name="Nadpis 7"/>
          <p:cNvSpPr txBox="1">
            <a:spLocks/>
          </p:cNvSpPr>
          <p:nvPr/>
        </p:nvSpPr>
        <p:spPr>
          <a:xfrm>
            <a:off x="3537196" y="5380078"/>
            <a:ext cx="4467773" cy="59474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 baseline="0">
                <a:solidFill>
                  <a:schemeClr val="bg1"/>
                </a:solidFill>
                <a:latin typeface="Open Sans" panose="020B060603050402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cs-CZ" sz="2400" dirty="0" smtClean="0">
                <a:solidFill>
                  <a:srgbClr val="003B74"/>
                </a:solidFill>
              </a:rPr>
              <a:t>Pomoc pro potřebné (OP Z)</a:t>
            </a:r>
            <a:endParaRPr lang="cs-CZ" sz="2400" dirty="0">
              <a:solidFill>
                <a:srgbClr val="003B74"/>
              </a:solidFill>
            </a:endParaRPr>
          </a:p>
        </p:txBody>
      </p:sp>
      <p:pic>
        <p:nvPicPr>
          <p:cNvPr id="1026" name="Picture 2" descr="D:\Dokumenty - Nováková\CLLD_animace_další\Grafický styl projektu CLLD\obrázky\jpg a png\jpg a png\modré png rgb\obr_modry_infrastruktura_rg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1750" y="3630706"/>
            <a:ext cx="648000" cy="648000"/>
          </a:xfrm>
          <a:prstGeom prst="rect">
            <a:avLst/>
          </a:prstGeom>
          <a:noFill/>
        </p:spPr>
      </p:pic>
      <p:pic>
        <p:nvPicPr>
          <p:cNvPr id="1030" name="Picture 6" descr="D:\Dokumenty - Nováková\CLLD_animace_další\Grafický styl projektu CLLD\obrázky\jpg a png\jpg a png\modré png rgb\obr_modry_vzdelani_rg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75640" y="4537368"/>
            <a:ext cx="648000" cy="648000"/>
          </a:xfrm>
          <a:prstGeom prst="rect">
            <a:avLst/>
          </a:prstGeom>
          <a:noFill/>
        </p:spPr>
      </p:pic>
      <p:pic>
        <p:nvPicPr>
          <p:cNvPr id="1031" name="Picture 7" descr="D:\Dokumenty - Nováková\CLLD_animace_další\Grafický styl projektu CLLD\obrázky\jpg a png\jpg a png\modré png rgb\obr_modry_priroda_rgb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41936" y="2808372"/>
            <a:ext cx="648000" cy="648000"/>
          </a:xfrm>
          <a:prstGeom prst="rect">
            <a:avLst/>
          </a:prstGeom>
          <a:noFill/>
        </p:spPr>
      </p:pic>
      <p:pic>
        <p:nvPicPr>
          <p:cNvPr id="1032" name="Picture 8" descr="D:\Dokumenty - Nováková\CLLD_animace_další\Grafický styl projektu CLLD\obrázky\jpg a png\jpg a png\modré png rgb\obr_modry_zemedeslstvi_rgb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42217" y="1920688"/>
            <a:ext cx="648000" cy="648000"/>
          </a:xfrm>
          <a:prstGeom prst="rect">
            <a:avLst/>
          </a:prstGeom>
          <a:noFill/>
        </p:spPr>
      </p:pic>
      <p:pic>
        <p:nvPicPr>
          <p:cNvPr id="1033" name="Picture 9" descr="D:\Dokumenty - Nováková\CLLD_animace_další\Grafický styl projektu CLLD\obrázky\jpg a png\jpg a png\modré png rgb\obr_modry_socialni_pomoc_rgb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74617" y="5415801"/>
            <a:ext cx="648000" cy="64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6026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Společné podmínky pro všechny fiche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sz="quarter" idx="12"/>
          </p:nvPr>
        </p:nvSpPr>
        <p:spPr/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0000" y="2005200"/>
            <a:ext cx="7886701" cy="541067"/>
          </a:xfrm>
        </p:spPr>
        <p:txBody>
          <a:bodyPr/>
          <a:lstStyle/>
          <a:p>
            <a:r>
              <a:rPr lang="cs-CZ" dirty="0" smtClean="0"/>
              <a:t>Definice žadatele/příjemce dotace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640800" y="2966400"/>
            <a:ext cx="8057071" cy="297386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1900" dirty="0" smtClean="0"/>
              <a:t>Konečný žadatel z území MAS (má vazbu na území)</a:t>
            </a:r>
          </a:p>
          <a:p>
            <a:pPr>
              <a:lnSpc>
                <a:spcPct val="80000"/>
              </a:lnSpc>
            </a:pPr>
            <a:r>
              <a:rPr lang="cs-CZ" sz="1900" dirty="0" smtClean="0"/>
              <a:t>Žadatelem nemůže být</a:t>
            </a:r>
          </a:p>
          <a:p>
            <a:pPr marL="809625" indent="-274638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dirty="0" smtClean="0"/>
              <a:t>Místní akční skupina</a:t>
            </a:r>
          </a:p>
          <a:p>
            <a:pPr marL="809625" indent="-274638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dirty="0" smtClean="0"/>
              <a:t>Organizace producentů znaná podle čl. 152, sdružení organizací producentů znané podle čl. 156 nebo mezioborová organizace uznaná podle čl. 157 nařízení EU č. 1308/2013</a:t>
            </a:r>
          </a:p>
          <a:p>
            <a:pPr marL="809625" indent="-274638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dirty="0" smtClean="0"/>
              <a:t>Akciová společnost s listinnými akciemi na majitele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0000" y="2005200"/>
            <a:ext cx="7886701" cy="541067"/>
          </a:xfrm>
        </p:spPr>
        <p:txBody>
          <a:bodyPr/>
          <a:lstStyle/>
          <a:p>
            <a:r>
              <a:rPr lang="cs-CZ" dirty="0" smtClean="0"/>
              <a:t>Druh a výše dotace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640800" y="2966400"/>
            <a:ext cx="8057071" cy="297386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1900" dirty="0" smtClean="0"/>
              <a:t>Přímá nevratná dotace na vynaložené způsobilé výdaje</a:t>
            </a:r>
          </a:p>
          <a:p>
            <a:pPr>
              <a:lnSpc>
                <a:spcPct val="80000"/>
              </a:lnSpc>
            </a:pPr>
            <a:r>
              <a:rPr lang="cs-CZ" sz="1900" dirty="0" smtClean="0"/>
              <a:t>Maximální výše způsobilých výdajů, ze kterých je stanovena dotace, je 5 mil. Kč na projekt (popř. dle alokace na výzvu)</a:t>
            </a:r>
          </a:p>
          <a:p>
            <a:pPr>
              <a:lnSpc>
                <a:spcPct val="80000"/>
              </a:lnSpc>
            </a:pPr>
            <a:r>
              <a:rPr lang="cs-CZ" sz="1900" dirty="0" smtClean="0"/>
              <a:t>Minimální výše způsobilých výdajů, ze kterých je stanovena dotace, je 50 tis. </a:t>
            </a:r>
            <a:r>
              <a:rPr lang="cs-CZ" sz="1900" dirty="0" err="1" smtClean="0"/>
              <a:t>kč</a:t>
            </a:r>
            <a:r>
              <a:rPr lang="cs-CZ" sz="1900" dirty="0" smtClean="0"/>
              <a:t> na projekt</a:t>
            </a:r>
          </a:p>
          <a:p>
            <a:pPr>
              <a:lnSpc>
                <a:spcPct val="80000"/>
              </a:lnSpc>
            </a:pPr>
            <a:r>
              <a:rPr lang="cs-CZ" sz="1900" dirty="0" smtClean="0"/>
              <a:t>Příspěvek EU činí 64 % veřejných výdajů</a:t>
            </a:r>
          </a:p>
          <a:p>
            <a:pPr>
              <a:lnSpc>
                <a:spcPct val="80000"/>
              </a:lnSpc>
            </a:pPr>
            <a:r>
              <a:rPr lang="cs-CZ" sz="1900" dirty="0" smtClean="0"/>
              <a:t>Příspěvek ČR činí 36 % veřejných výdajů</a:t>
            </a:r>
          </a:p>
          <a:p>
            <a:pPr marL="809625" indent="-274638">
              <a:lnSpc>
                <a:spcPct val="80000"/>
              </a:lnSpc>
              <a:buFont typeface="Arial" pitchFamily="34" charset="0"/>
              <a:buChar char="•"/>
            </a:pPr>
            <a:endParaRPr lang="cs-CZ" sz="1900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0000" y="2005200"/>
            <a:ext cx="7886701" cy="541067"/>
          </a:xfrm>
        </p:spPr>
        <p:txBody>
          <a:bodyPr/>
          <a:lstStyle/>
          <a:p>
            <a:r>
              <a:rPr lang="cs-CZ" dirty="0" smtClean="0"/>
              <a:t>Kritéria přijatelnosti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640800" y="2966400"/>
            <a:ext cx="8057071" cy="297386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1900" dirty="0" smtClean="0"/>
              <a:t>Projekt lze realizovat na území příslušné MAS</a:t>
            </a:r>
          </a:p>
          <a:p>
            <a:pPr>
              <a:lnSpc>
                <a:spcPct val="80000"/>
              </a:lnSpc>
            </a:pPr>
            <a:r>
              <a:rPr lang="cs-CZ" sz="1900" dirty="0" smtClean="0"/>
              <a:t>Projekt je v souladu se Strategií komunitně vedeného místního rozvoje MAS Pobeskydí</a:t>
            </a:r>
          </a:p>
          <a:p>
            <a:pPr marL="719138" indent="-366713">
              <a:buFont typeface="Arial" pitchFamily="34" charset="0"/>
              <a:buChar char="•"/>
            </a:pPr>
            <a:r>
              <a:rPr lang="cs-CZ" sz="1600" dirty="0" smtClean="0"/>
              <a:t>Přispívá projekt k naplňování minimálně jednoho specifického cíle strategie? </a:t>
            </a:r>
          </a:p>
          <a:p>
            <a:pPr marL="719138" indent="-366713">
              <a:buFont typeface="Arial" pitchFamily="34" charset="0"/>
              <a:buChar char="•"/>
            </a:pPr>
            <a:r>
              <a:rPr lang="cs-CZ" sz="1600" dirty="0" smtClean="0"/>
              <a:t>Lze projekt přiřadit ke konkrétní </a:t>
            </a:r>
            <a:r>
              <a:rPr lang="cs-CZ" sz="1600" dirty="0" err="1" smtClean="0"/>
              <a:t>fichi</a:t>
            </a:r>
            <a:r>
              <a:rPr lang="cs-CZ" sz="1600" dirty="0" smtClean="0"/>
              <a:t>? </a:t>
            </a:r>
          </a:p>
          <a:p>
            <a:pPr marL="719138" indent="-366713">
              <a:buFont typeface="Arial" pitchFamily="34" charset="0"/>
              <a:buChar char="•"/>
            </a:pPr>
            <a:r>
              <a:rPr lang="cs-CZ" sz="1600" dirty="0" smtClean="0"/>
              <a:t>Lze k projektu přiřadit minimálně jeden indikátor výstupů?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0000" y="2005200"/>
            <a:ext cx="7886701" cy="541067"/>
          </a:xfrm>
        </p:spPr>
        <p:txBody>
          <a:bodyPr/>
          <a:lstStyle/>
          <a:p>
            <a:r>
              <a:rPr lang="cs-CZ" dirty="0" smtClean="0"/>
              <a:t>Další podmínky - výběr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640800" y="2966400"/>
            <a:ext cx="8057071" cy="297386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1800" dirty="0" smtClean="0"/>
              <a:t>Lhůta vázanosti projektu na účel trvá 5 let od data převedení dotace na účet příjemce dotace</a:t>
            </a:r>
          </a:p>
          <a:p>
            <a:pPr>
              <a:lnSpc>
                <a:spcPct val="80000"/>
              </a:lnSpc>
            </a:pPr>
            <a:r>
              <a:rPr lang="cs-CZ" sz="1800" dirty="0" smtClean="0"/>
              <a:t>Místem realizace se rozumí místo/pozemky, kde jsou umístěny všechny nemovitosti/technologie (včetně souvisejících objektů)/jiný movitý majetek, které jsou předmětem projektu, v případě, že je umístěn na více místech, žadatel uvede všechna místa</a:t>
            </a:r>
          </a:p>
          <a:p>
            <a:pPr>
              <a:lnSpc>
                <a:spcPct val="80000"/>
              </a:lnSpc>
            </a:pPr>
            <a:r>
              <a:rPr lang="cs-CZ" sz="1800" dirty="0" smtClean="0"/>
              <a:t>Žádost o dotaci obdrží v rámci preferenčních kritérií minimální počet bodů stanovený MAS pro příslušnou </a:t>
            </a:r>
            <a:r>
              <a:rPr lang="cs-CZ" sz="1800" dirty="0" err="1" smtClean="0"/>
              <a:t>Fichi</a:t>
            </a:r>
            <a:endParaRPr lang="cs-CZ" sz="1800" dirty="0" smtClean="0"/>
          </a:p>
          <a:p>
            <a:pPr>
              <a:lnSpc>
                <a:spcPct val="80000"/>
              </a:lnSpc>
            </a:pPr>
            <a:r>
              <a:rPr lang="cs-CZ" sz="1800" dirty="0" smtClean="0"/>
              <a:t>Realizací projektu vznikne samostatný funkční celek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0000" y="2005200"/>
            <a:ext cx="7886701" cy="541067"/>
          </a:xfrm>
        </p:spPr>
        <p:txBody>
          <a:bodyPr/>
          <a:lstStyle/>
          <a:p>
            <a:r>
              <a:rPr lang="cs-CZ" dirty="0" smtClean="0"/>
              <a:t>Další podmínky - výběr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640800" y="2966400"/>
            <a:ext cx="8057071" cy="297386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1800" dirty="0" smtClean="0"/>
              <a:t>Přípustné způsoby uspořádání právních vztahů k nemovitostem, na kterých jsou realizovány stavební výdaje, nebo do kterých budou umístěny podpořené stroje, technologie nebo vybavení jsou: </a:t>
            </a:r>
          </a:p>
          <a:p>
            <a:pPr marL="714375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dirty="0" smtClean="0"/>
              <a:t>Vlastnictví</a:t>
            </a:r>
          </a:p>
          <a:p>
            <a:pPr marL="714375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dirty="0" smtClean="0"/>
              <a:t>spoluvlastnictví s min. 50% spoluvlastnickým podílem</a:t>
            </a:r>
          </a:p>
          <a:p>
            <a:pPr marL="714375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dirty="0" smtClean="0"/>
              <a:t>Nájem</a:t>
            </a:r>
          </a:p>
          <a:p>
            <a:pPr marL="714375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dirty="0" smtClean="0"/>
              <a:t>Pacht</a:t>
            </a:r>
          </a:p>
          <a:p>
            <a:pPr marL="714375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dirty="0" smtClean="0"/>
              <a:t>věcné břemeno</a:t>
            </a:r>
          </a:p>
          <a:p>
            <a:pPr marL="714375">
              <a:lnSpc>
                <a:spcPct val="80000"/>
              </a:lnSpc>
              <a:buFont typeface="Arial" pitchFamily="34" charset="0"/>
              <a:buChar char="•"/>
            </a:pPr>
            <a:r>
              <a:rPr lang="cs-CZ" sz="1600" dirty="0" smtClean="0"/>
              <a:t>Výpůjčka</a:t>
            </a:r>
          </a:p>
          <a:p>
            <a:pPr marL="714375" algn="r">
              <a:lnSpc>
                <a:spcPct val="80000"/>
              </a:lnSpc>
              <a:buNone/>
            </a:pPr>
            <a:r>
              <a:rPr lang="cs-CZ" sz="1800" dirty="0" smtClean="0">
                <a:solidFill>
                  <a:srgbClr val="FF6600"/>
                </a:solidFill>
              </a:rPr>
              <a:t>Upřesněno u jednotlivých fichí !!!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0000" y="2005200"/>
            <a:ext cx="7886701" cy="541067"/>
          </a:xfrm>
        </p:spPr>
        <p:txBody>
          <a:bodyPr/>
          <a:lstStyle/>
          <a:p>
            <a:r>
              <a:rPr lang="cs-CZ" dirty="0" smtClean="0"/>
              <a:t>Další podmínky - výběr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640800" y="2966400"/>
            <a:ext cx="8057071" cy="297386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1800" dirty="0" smtClean="0"/>
              <a:t>V případě, že se žadatel zavázal vytvořit </a:t>
            </a:r>
            <a:r>
              <a:rPr lang="cs-CZ" sz="1800" dirty="0" smtClean="0">
                <a:solidFill>
                  <a:srgbClr val="FF6600"/>
                </a:solidFill>
              </a:rPr>
              <a:t>pracovní místo </a:t>
            </a:r>
            <a:r>
              <a:rPr lang="cs-CZ" sz="1800" dirty="0" smtClean="0"/>
              <a:t>(případně pokud získal body za preferenční kritérium tvorba nových pracovních míst), musí postupovat podle Metodiky tvorby nových pracovních míst, která je uvedena v Příloze 14 Pravidel.</a:t>
            </a:r>
          </a:p>
          <a:p>
            <a:pPr>
              <a:lnSpc>
                <a:spcPct val="80000"/>
              </a:lnSpc>
            </a:pPr>
            <a:r>
              <a:rPr lang="cs-CZ" sz="1800" dirty="0" smtClean="0"/>
              <a:t>V případě </a:t>
            </a:r>
            <a:r>
              <a:rPr lang="cs-CZ" sz="1800" dirty="0" smtClean="0">
                <a:solidFill>
                  <a:srgbClr val="FF6600"/>
                </a:solidFill>
              </a:rPr>
              <a:t>využití části objektu</a:t>
            </a:r>
            <a:r>
              <a:rPr lang="cs-CZ" sz="1800" dirty="0" smtClean="0"/>
              <a:t>, který je předmětem projektu, pro jiné účely než jsou cíle a účel článku nařízení, postupuje žadatel/příjemce dotace podle metodiky uvedené v Příloze 15 Pravidel – Metodika stanovení výdajů, na které může být poskytnuta dotace v případě využití části objektu, který je předmětem projektu, pro jiné účely než jsou cíle a účel operace</a:t>
            </a:r>
          </a:p>
          <a:p>
            <a:pPr>
              <a:lnSpc>
                <a:spcPct val="80000"/>
              </a:lnSpc>
            </a:pPr>
            <a:r>
              <a:rPr lang="cs-CZ" sz="1800" dirty="0" smtClean="0"/>
              <a:t>Žadatel splnil </a:t>
            </a:r>
            <a:r>
              <a:rPr lang="cs-CZ" sz="1800" dirty="0" smtClean="0">
                <a:solidFill>
                  <a:srgbClr val="FF6600"/>
                </a:solidFill>
              </a:rPr>
              <a:t>podmínku finančního zdraví </a:t>
            </a:r>
            <a:r>
              <a:rPr lang="cs-CZ" sz="1800" dirty="0" smtClean="0"/>
              <a:t>u projektů, jejichž způsobilé výdaje, ze kterých je stanovena dotace, přesahují 1 mil. Kč (podmínky hodnocení, definice a výpočet finančního zdraví jsou uvedeny v Metodice výpočtu finančního zdraví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0000" y="2005200"/>
            <a:ext cx="7886701" cy="541067"/>
          </a:xfrm>
        </p:spPr>
        <p:txBody>
          <a:bodyPr/>
          <a:lstStyle/>
          <a:p>
            <a:r>
              <a:rPr lang="cs-CZ" dirty="0" smtClean="0"/>
              <a:t>Další podmínky - výběr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640800" y="2966400"/>
            <a:ext cx="8057071" cy="297386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1800" dirty="0" smtClean="0"/>
              <a:t>Po udělení bodů ze strany MAS/SZIF jsou preferenční kritéria závazná po dobu udržitelnosti projektu (pokud není uvedeno jinak) a jakékoliv nesplnění podmínek preferenčních kritérií, nebo předložení nepravdivých či neúplných údajů pro hodnocení preferenčních kritérií se posuzuje jako nedodržení podmínek dotace</a:t>
            </a:r>
          </a:p>
          <a:p>
            <a:pPr>
              <a:lnSpc>
                <a:spcPct val="80000"/>
              </a:lnSpc>
              <a:buNone/>
            </a:pPr>
            <a:r>
              <a:rPr lang="cs-CZ" sz="1800" dirty="0" smtClean="0"/>
              <a:t>	</a:t>
            </a:r>
            <a:r>
              <a:rPr lang="cs-CZ" sz="1800" dirty="0" smtClean="0">
                <a:solidFill>
                  <a:srgbClr val="FF6600"/>
                </a:solidFill>
              </a:rPr>
              <a:t>lhůta vázanosti projektu na účel začíná běžet od data převedení dotace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0000" y="2005200"/>
            <a:ext cx="7886701" cy="541067"/>
          </a:xfrm>
        </p:spPr>
        <p:txBody>
          <a:bodyPr/>
          <a:lstStyle/>
          <a:p>
            <a:r>
              <a:rPr lang="cs-CZ" dirty="0" smtClean="0"/>
              <a:t>Přílohy Žádosti o dotaci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640800" y="2966400"/>
            <a:ext cx="8057071" cy="297386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1800" dirty="0" smtClean="0"/>
              <a:t>V případě, že projekt/část projektu podléhá řízení stavebního úřadu, pak </a:t>
            </a:r>
            <a:r>
              <a:rPr lang="cs-CZ" sz="1800" dirty="0" smtClean="0">
                <a:solidFill>
                  <a:srgbClr val="FF6600"/>
                </a:solidFill>
              </a:rPr>
              <a:t>pravomocné a platné </a:t>
            </a:r>
            <a:r>
              <a:rPr lang="cs-CZ" sz="1800" dirty="0" smtClean="0"/>
              <a:t>(v případě veřejnoprávní smlouvy platné a účinné) odpovídající povolení stavebního úřadu (dle Obecných podmínek Pravidel, kapitola 1. „Řízení stavebního úřadu“), na jehož základě lze projekt/část projektu realizovat – prostá kopie. </a:t>
            </a:r>
          </a:p>
          <a:p>
            <a:pPr>
              <a:lnSpc>
                <a:spcPct val="80000"/>
              </a:lnSpc>
              <a:buNone/>
            </a:pPr>
            <a:r>
              <a:rPr lang="cs-CZ" sz="1800" dirty="0" smtClean="0"/>
              <a:t>	</a:t>
            </a:r>
            <a:r>
              <a:rPr lang="cs-CZ" sz="1800" dirty="0" smtClean="0">
                <a:solidFill>
                  <a:srgbClr val="FF6600"/>
                </a:solidFill>
              </a:rPr>
              <a:t>Stavebním řízením se rozumí řízení, jehož výsledkem je pravomocné stavební povolení, souhlas s provedením ohlášeného stavebního záměru, územní souhlas, územní rozhodnutí, veřejnoprávní smlouva, ohlášení udržovacích prací, souhlas se změnou stavby před jejím dokončením, certifikát autorizovaného inspektora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0000" y="2005200"/>
            <a:ext cx="7886701" cy="541067"/>
          </a:xfrm>
        </p:spPr>
        <p:txBody>
          <a:bodyPr/>
          <a:lstStyle/>
          <a:p>
            <a:r>
              <a:rPr lang="cs-CZ" dirty="0" smtClean="0"/>
              <a:t>Přílohy Žádosti o dotaci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640800" y="2966400"/>
            <a:ext cx="8057071" cy="297386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1800" dirty="0" smtClean="0"/>
              <a:t>V případě, že projekt/část projektu podléhá řízení stavebního úřadu, pak stavebním úřadem ověřená projektová dokumentace předkládaná k řízení stavebního úřadu v souladu se zákonem č. 183/2006 Sb., o územním plánování a stavebním řádu (stavební zákon), ve znění pozdějších předpisů, a příslušnými prováděcími předpisy – prostá kopie (</a:t>
            </a:r>
            <a:r>
              <a:rPr lang="cs-CZ" sz="1800" dirty="0" smtClean="0">
                <a:solidFill>
                  <a:srgbClr val="FF6600"/>
                </a:solidFill>
              </a:rPr>
              <a:t>lze předložit v listinné podobě</a:t>
            </a:r>
            <a:r>
              <a:rPr lang="cs-CZ" sz="1800" dirty="0" smtClean="0"/>
              <a:t>).</a:t>
            </a:r>
          </a:p>
          <a:p>
            <a:pPr>
              <a:lnSpc>
                <a:spcPct val="80000"/>
              </a:lnSpc>
            </a:pPr>
            <a:r>
              <a:rPr lang="cs-CZ" sz="1800" dirty="0" smtClean="0"/>
              <a:t>Půdorys stavby/půdorys dispozice technologie v odpovídajícím měřítku s vyznačením rozměrů stavby/technologie k projektu/části projektu, pokud není přílohou projektová dokumentace předkládaná k řízení stavebního úřadu v souladu se zákonem č. 183/2006 Sb. o územním plánování a stavebním řádu (stavební zákon), ve znění pozdějších předpisů, a příslušnými prováděcími předpisy – prostá kopie</a:t>
            </a:r>
            <a:endParaRPr lang="cs-CZ" sz="1800" dirty="0" smtClean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Výzva MAS v PRV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2860" y="4833316"/>
            <a:ext cx="4370525" cy="802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70711" y="4802465"/>
            <a:ext cx="2147027" cy="771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0000" y="2005200"/>
            <a:ext cx="7886701" cy="541067"/>
          </a:xfrm>
        </p:spPr>
        <p:txBody>
          <a:bodyPr/>
          <a:lstStyle/>
          <a:p>
            <a:r>
              <a:rPr lang="cs-CZ" dirty="0" smtClean="0"/>
              <a:t>Přílohy Žádosti o dotaci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640800" y="2966400"/>
            <a:ext cx="8057071" cy="297386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1800" dirty="0" smtClean="0"/>
              <a:t>Katastrální mapa s vyznačením lokalizace předmětu projektu (netýká se mobilních strojů) v odpovídajícím měřítku, ze které budou patrná čísla pozemků, hranice pozemků, název katastrálního území a měřítko mapy (není-li součástí projektové dokumentace) – prostá kopie (</a:t>
            </a:r>
            <a:r>
              <a:rPr lang="cs-CZ" sz="1800" dirty="0" smtClean="0">
                <a:solidFill>
                  <a:srgbClr val="FF6600"/>
                </a:solidFill>
              </a:rPr>
              <a:t>lze předložit v listinné podobě</a:t>
            </a:r>
            <a:r>
              <a:rPr lang="cs-CZ" sz="1800" dirty="0" smtClean="0"/>
              <a:t>).</a:t>
            </a:r>
          </a:p>
          <a:p>
            <a:pPr>
              <a:lnSpc>
                <a:spcPct val="80000"/>
              </a:lnSpc>
            </a:pPr>
            <a:r>
              <a:rPr lang="cs-CZ" sz="1800" dirty="0" smtClean="0"/>
              <a:t>Formuláře pro posouzení finančního zdraví žadatele, u něhož je prokázání vyžadováno. </a:t>
            </a:r>
            <a:r>
              <a:rPr lang="cs-CZ" sz="1800" dirty="0" smtClean="0">
                <a:solidFill>
                  <a:srgbClr val="FF6600"/>
                </a:solidFill>
              </a:rPr>
              <a:t>(nad 1 mil. Kč)</a:t>
            </a:r>
          </a:p>
          <a:p>
            <a:pPr>
              <a:lnSpc>
                <a:spcPct val="80000"/>
              </a:lnSpc>
            </a:pPr>
            <a:r>
              <a:rPr lang="cs-CZ" sz="1800" dirty="0" smtClean="0"/>
              <a:t>Pokud žadatel uplatňuje nárok na vyšší míru dotace nebo se jedná o žadatele, který musí pro splnění definice spadat do určité kategorie podniku podle velikosti nebo žádá v režimu de </a:t>
            </a:r>
            <a:r>
              <a:rPr lang="cs-CZ" sz="1800" dirty="0" err="1" smtClean="0"/>
              <a:t>minimis</a:t>
            </a:r>
            <a:r>
              <a:rPr lang="cs-CZ" sz="1800" dirty="0" smtClean="0"/>
              <a:t> – </a:t>
            </a:r>
            <a:r>
              <a:rPr lang="cs-CZ" sz="1800" dirty="0" smtClean="0">
                <a:solidFill>
                  <a:srgbClr val="FF6600"/>
                </a:solidFill>
              </a:rPr>
              <a:t>Prohlášení o zařazení podniku do kategorie </a:t>
            </a:r>
            <a:r>
              <a:rPr lang="cs-CZ" sz="1800" dirty="0" err="1" smtClean="0">
                <a:solidFill>
                  <a:srgbClr val="FF6600"/>
                </a:solidFill>
              </a:rPr>
              <a:t>mikropodniků</a:t>
            </a:r>
            <a:r>
              <a:rPr lang="cs-CZ" sz="1800" dirty="0" smtClean="0">
                <a:solidFill>
                  <a:srgbClr val="FF6600"/>
                </a:solidFill>
              </a:rPr>
              <a:t>, malých a středních podniků</a:t>
            </a:r>
            <a:r>
              <a:rPr lang="cs-CZ" sz="1800" dirty="0" smtClean="0"/>
              <a:t> podle velikosti dle Přílohy 5 Pravidel (elektronický formulář ke stažení na www.</a:t>
            </a:r>
            <a:r>
              <a:rPr lang="cs-CZ" sz="1800" dirty="0" err="1" smtClean="0"/>
              <a:t>eagri.cz</a:t>
            </a:r>
            <a:r>
              <a:rPr lang="cs-CZ" sz="1800" dirty="0" smtClean="0"/>
              <a:t>/</a:t>
            </a:r>
            <a:r>
              <a:rPr lang="cs-CZ" sz="1800" dirty="0" err="1" smtClean="0"/>
              <a:t>prv</a:t>
            </a:r>
            <a:r>
              <a:rPr lang="cs-CZ" sz="1800" dirty="0" smtClean="0"/>
              <a:t> a www.</a:t>
            </a:r>
            <a:r>
              <a:rPr lang="cs-CZ" sz="1800" dirty="0" err="1" smtClean="0"/>
              <a:t>szif.cz</a:t>
            </a:r>
            <a:r>
              <a:rPr lang="cs-CZ" sz="1800" dirty="0" smtClean="0"/>
              <a:t>).</a:t>
            </a:r>
            <a:endParaRPr lang="cs-CZ" sz="1800" dirty="0" smtClean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30000" y="2005200"/>
            <a:ext cx="7886701" cy="541067"/>
          </a:xfrm>
        </p:spPr>
        <p:txBody>
          <a:bodyPr/>
          <a:lstStyle/>
          <a:p>
            <a:r>
              <a:rPr lang="cs-CZ" dirty="0" smtClean="0"/>
              <a:t>Přílohy Žádosti o dotaci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640800" y="2966400"/>
            <a:ext cx="8057071" cy="297386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1800" dirty="0" smtClean="0"/>
              <a:t>V případě nákupu nemovitosti jako výdaje, ze kterého je stanovena dotace, znalecký posudek, ne starší než 6 měsíců před podáním Žádosti o dotaci na MAS - prostá kopie;</a:t>
            </a:r>
          </a:p>
          <a:p>
            <a:endParaRPr lang="cs-CZ" sz="1800" dirty="0" smtClean="0"/>
          </a:p>
          <a:p>
            <a:r>
              <a:rPr lang="cs-CZ" sz="1800" dirty="0" smtClean="0"/>
              <a:t>Čestné prohlášení žadatele, že pro realizaci projektu není potřeba stavební povolení nebo ohlášení stavby nebo jiné opatření stavebního úřadu nahrazující stavební povolení  </a:t>
            </a:r>
            <a:r>
              <a:rPr lang="cs-CZ" sz="1800" dirty="0" smtClean="0">
                <a:solidFill>
                  <a:srgbClr val="FF6600"/>
                </a:solidFill>
              </a:rPr>
              <a:t>(doporučený vzor příloha výzvy)</a:t>
            </a:r>
          </a:p>
          <a:p>
            <a:r>
              <a:rPr lang="cs-CZ" sz="1800" dirty="0" smtClean="0"/>
              <a:t>Doplňující údaje k hodnocení projektu </a:t>
            </a:r>
            <a:r>
              <a:rPr lang="cs-CZ" sz="1800" dirty="0" smtClean="0">
                <a:solidFill>
                  <a:srgbClr val="FF6600"/>
                </a:solidFill>
              </a:rPr>
              <a:t>(doporučený vzor příloha výzvy)</a:t>
            </a:r>
          </a:p>
          <a:p>
            <a:endParaRPr lang="cs-CZ" sz="1800" dirty="0" smtClean="0"/>
          </a:p>
          <a:p>
            <a:pPr>
              <a:lnSpc>
                <a:spcPct val="80000"/>
              </a:lnSpc>
            </a:pPr>
            <a:endParaRPr lang="cs-CZ" sz="1800" dirty="0" smtClean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3B74"/>
                </a:solidFill>
              </a:rPr>
              <a:t>Děkujeme za pozornost</a:t>
            </a:r>
            <a:endParaRPr lang="cs-CZ" dirty="0">
              <a:solidFill>
                <a:srgbClr val="003B74"/>
              </a:solidFill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81047" y="4378818"/>
            <a:ext cx="7886701" cy="2105330"/>
          </a:xfrm>
          <a:prstGeom prst="rect">
            <a:avLst/>
          </a:prstGeom>
        </p:spPr>
        <p:txBody>
          <a:bodyPr anchor="b"/>
          <a:lstStyle/>
          <a:p>
            <a:pPr marL="0" marR="0" lvl="0" indent="0" algn="ctr" defTabSz="914400" rtl="0" eaLnBrk="1" fontAlgn="auto" latinLnBrk="0" hangingPunct="1"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cs-CZ" sz="2800" b="1" dirty="0" smtClean="0">
                <a:solidFill>
                  <a:srgbClr val="003B74"/>
                </a:solidFill>
                <a:latin typeface="Open Sans" panose="020B0606030504020204" pitchFamily="34" charset="0"/>
                <a:ea typeface="+mj-ea"/>
                <a:cs typeface="+mj-cs"/>
              </a:rPr>
              <a:t>Ing. Krystyna Nováková</a:t>
            </a:r>
          </a:p>
          <a:p>
            <a:pPr marL="0" marR="0" lvl="0" indent="0" algn="ctr" defTabSz="914400" rtl="0" eaLnBrk="1" fontAlgn="auto" latinLnBrk="0" hangingPunct="1"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B74"/>
                </a:solidFill>
                <a:effectLst/>
                <a:uLnTx/>
                <a:uFillTx/>
                <a:latin typeface="Open Sans" panose="020B0606030504020204" pitchFamily="34" charset="0"/>
                <a:ea typeface="+mj-ea"/>
                <a:cs typeface="+mj-cs"/>
              </a:rPr>
              <a:t>MAS</a:t>
            </a:r>
            <a:r>
              <a:rPr kumimoji="0" lang="cs-CZ" sz="2800" b="1" i="0" u="none" strike="noStrike" kern="1200" cap="none" spc="0" normalizeH="0" noProof="0" dirty="0" smtClean="0">
                <a:ln>
                  <a:noFill/>
                </a:ln>
                <a:solidFill>
                  <a:srgbClr val="003B74"/>
                </a:solidFill>
                <a:effectLst/>
                <a:uLnTx/>
                <a:uFillTx/>
                <a:latin typeface="Open Sans" panose="020B0606030504020204" pitchFamily="34" charset="0"/>
                <a:ea typeface="+mj-ea"/>
                <a:cs typeface="+mj-cs"/>
              </a:rPr>
              <a:t> Pobeskydí, z. s.</a:t>
            </a:r>
          </a:p>
          <a:p>
            <a:pPr marL="0" marR="0" lvl="0" indent="0" algn="ctr" defTabSz="914400" rtl="0" eaLnBrk="1" fontAlgn="auto" latinLnBrk="0" hangingPunct="1"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cs-CZ" sz="2800" b="1" baseline="0" dirty="0" err="1" smtClean="0">
                <a:solidFill>
                  <a:srgbClr val="003B74"/>
                </a:solidFill>
                <a:latin typeface="Open Sans" panose="020B0606030504020204" pitchFamily="34" charset="0"/>
                <a:ea typeface="+mj-ea"/>
                <a:cs typeface="+mj-cs"/>
                <a:hlinkClick r:id="rId2"/>
              </a:rPr>
              <a:t>novakova</a:t>
            </a:r>
            <a:r>
              <a:rPr lang="cs-CZ" sz="2800" b="1" baseline="0" dirty="0" smtClean="0">
                <a:solidFill>
                  <a:srgbClr val="003B74"/>
                </a:solidFill>
                <a:latin typeface="Open Sans" panose="020B0606030504020204" pitchFamily="34" charset="0"/>
                <a:ea typeface="+mj-ea"/>
                <a:cs typeface="+mj-cs"/>
                <a:hlinkClick r:id="rId2"/>
              </a:rPr>
              <a:t>@</a:t>
            </a:r>
            <a:r>
              <a:rPr lang="cs-CZ" sz="2800" b="1" baseline="0" dirty="0" err="1" smtClean="0">
                <a:solidFill>
                  <a:srgbClr val="003B74"/>
                </a:solidFill>
                <a:latin typeface="Open Sans" panose="020B0606030504020204" pitchFamily="34" charset="0"/>
                <a:ea typeface="+mj-ea"/>
                <a:cs typeface="+mj-cs"/>
                <a:hlinkClick r:id="rId2"/>
              </a:rPr>
              <a:t>pobeskydi.cz</a:t>
            </a:r>
            <a:endParaRPr lang="cs-CZ" sz="2800" b="1" baseline="0" dirty="0" smtClean="0">
              <a:solidFill>
                <a:srgbClr val="003B74"/>
              </a:solidFill>
              <a:latin typeface="Open Sans" panose="020B0606030504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noProof="0" dirty="0" smtClean="0">
                <a:ln>
                  <a:noFill/>
                </a:ln>
                <a:solidFill>
                  <a:srgbClr val="003B74"/>
                </a:solidFill>
                <a:effectLst/>
                <a:uLnTx/>
                <a:uFillTx/>
                <a:latin typeface="Open Sans" panose="020B0606030504020204" pitchFamily="34" charset="0"/>
                <a:ea typeface="+mj-ea"/>
                <a:cs typeface="+mj-cs"/>
              </a:rPr>
              <a:t>+420 774 489 762</a:t>
            </a: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srgbClr val="003B74"/>
              </a:solidFill>
              <a:effectLst/>
              <a:uLnTx/>
              <a:uFillTx/>
              <a:latin typeface="Open Sans" panose="020B0606030504020204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Základní údaje výzvy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0080" y="2964646"/>
            <a:ext cx="7876903" cy="389335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6600"/>
                </a:solidFill>
              </a:rPr>
              <a:t>Program rozvoje venkova</a:t>
            </a:r>
          </a:p>
          <a:p>
            <a:r>
              <a:rPr lang="cs-CZ" dirty="0" smtClean="0"/>
              <a:t>Termín vyhlášení výzvy 21. 3. 2017</a:t>
            </a:r>
          </a:p>
          <a:p>
            <a:r>
              <a:rPr lang="cs-CZ" dirty="0" smtClean="0"/>
              <a:t>Termín příjmu žádostí od 5. 4. do 21. 4. 14 hod.</a:t>
            </a:r>
          </a:p>
          <a:p>
            <a:r>
              <a:rPr lang="cs-CZ" dirty="0" smtClean="0"/>
              <a:t>Termín registrace na RO SZIF: 14. 7. 2017</a:t>
            </a:r>
          </a:p>
          <a:p>
            <a:r>
              <a:rPr lang="cs-CZ" dirty="0" smtClean="0"/>
              <a:t>Místo podání žádostí: Třanovice 1 (kancelář MAS)</a:t>
            </a:r>
          </a:p>
          <a:p>
            <a:r>
              <a:rPr lang="cs-CZ" dirty="0" smtClean="0"/>
              <a:t>Kontaktní osoby:</a:t>
            </a:r>
          </a:p>
          <a:p>
            <a:pPr lvl="1" algn="l"/>
            <a:r>
              <a:rPr lang="cs-CZ" dirty="0" smtClean="0"/>
              <a:t>Mgr. Petr Piekar (</a:t>
            </a:r>
            <a:r>
              <a:rPr lang="cs-CZ" dirty="0" smtClean="0">
                <a:hlinkClick r:id="rId2"/>
              </a:rPr>
              <a:t>piekar@</a:t>
            </a:r>
            <a:r>
              <a:rPr lang="cs-CZ" dirty="0" err="1" smtClean="0">
                <a:hlinkClick r:id="rId2"/>
              </a:rPr>
              <a:t>pobeskydi.cz</a:t>
            </a:r>
            <a:r>
              <a:rPr lang="cs-CZ" dirty="0" smtClean="0"/>
              <a:t>)</a:t>
            </a:r>
          </a:p>
          <a:p>
            <a:pPr lvl="1" algn="l"/>
            <a:r>
              <a:rPr lang="cs-CZ" dirty="0" smtClean="0"/>
              <a:t>Ing. Krystyna Nováková (</a:t>
            </a:r>
            <a:r>
              <a:rPr lang="cs-CZ" dirty="0" err="1" smtClean="0">
                <a:hlinkClick r:id="rId3"/>
              </a:rPr>
              <a:t>novakova</a:t>
            </a:r>
            <a:r>
              <a:rPr lang="cs-CZ" dirty="0" smtClean="0">
                <a:hlinkClick r:id="rId3"/>
              </a:rPr>
              <a:t>@</a:t>
            </a:r>
            <a:r>
              <a:rPr lang="cs-CZ" dirty="0" err="1" smtClean="0">
                <a:hlinkClick r:id="rId3"/>
              </a:rPr>
              <a:t>pobeskydi.cz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2182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Věcné zaměření výzvy - fiche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0080" y="2964647"/>
            <a:ext cx="7876903" cy="2973860"/>
          </a:xfrm>
        </p:spPr>
        <p:txBody>
          <a:bodyPr>
            <a:normAutofit/>
          </a:bodyPr>
          <a:lstStyle/>
          <a:p>
            <a:r>
              <a:rPr lang="cs-CZ" dirty="0" smtClean="0"/>
              <a:t>Investice do zemědělství</a:t>
            </a:r>
          </a:p>
          <a:p>
            <a:r>
              <a:rPr lang="cs-CZ" dirty="0" smtClean="0"/>
              <a:t>Zemědělské produkty</a:t>
            </a:r>
          </a:p>
          <a:p>
            <a:r>
              <a:rPr lang="cs-CZ" dirty="0" smtClean="0"/>
              <a:t>Místní nezemědělská produkce</a:t>
            </a:r>
          </a:p>
          <a:p>
            <a:r>
              <a:rPr lang="cs-CZ" dirty="0" smtClean="0"/>
              <a:t>Investice do lesnictví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2182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graf 4"/>
          <p:cNvGraphicFramePr>
            <a:graphicFrameLocks noGrp="1"/>
          </p:cNvGraphicFramePr>
          <p:nvPr>
            <p:ph type="chart" sz="quarter" idx="12"/>
            <p:extLst>
              <p:ext uri="{D42A27DB-BD31-4B8C-83A1-F6EECF244321}">
                <p14:modId xmlns:p14="http://schemas.microsoft.com/office/powerpoint/2010/main" xmlns="" val="3435604703"/>
              </p:ext>
            </p:extLst>
          </p:nvPr>
        </p:nvGraphicFramePr>
        <p:xfrm>
          <a:off x="641350" y="2005013"/>
          <a:ext cx="7874000" cy="4268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0834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Přílohy výzvy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0080" y="2964646"/>
            <a:ext cx="7876903" cy="351566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Fiche 1 až 4</a:t>
            </a:r>
          </a:p>
          <a:p>
            <a:r>
              <a:rPr lang="cs-CZ" dirty="0" smtClean="0"/>
              <a:t>Způsob výběru projektů na MAS, řešení střetu zájmů a zaručení transparentnosti v programovém rámci Programu rozvoje venkova MAS Pobeskydí </a:t>
            </a:r>
          </a:p>
          <a:p>
            <a:r>
              <a:rPr lang="cs-CZ" dirty="0" smtClean="0"/>
              <a:t>Čestné prohlášení žadatele, že pro realizaci projektu není potřeba stavební povolení nebo ohlášení stavby nebo jiné opatření stavebního úřadu nahrazující stavební povolení – doporučený vzor </a:t>
            </a:r>
          </a:p>
          <a:p>
            <a:r>
              <a:rPr lang="cs-CZ" dirty="0" smtClean="0"/>
              <a:t>Doplňující údaje k hodnocení projektu – doporučený vzor dokumentu určený pro žadatele uplatňující bodové zvýhodnění ve Ficích 1,2,3. </a:t>
            </a:r>
          </a:p>
          <a:p>
            <a:r>
              <a:rPr lang="cs-CZ" dirty="0" smtClean="0"/>
              <a:t>Nezaměstnanost v obcích Pobeskydí </a:t>
            </a:r>
          </a:p>
        </p:txBody>
      </p:sp>
    </p:spTree>
    <p:extLst>
      <p:ext uri="{BB962C8B-B14F-4D97-AF65-F5344CB8AC3E}">
        <p14:creationId xmlns:p14="http://schemas.microsoft.com/office/powerpoint/2010/main" xmlns="" val="222182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Závazné dokumenty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0080" y="2955235"/>
            <a:ext cx="7876903" cy="3551582"/>
          </a:xfrm>
        </p:spPr>
        <p:txBody>
          <a:bodyPr>
            <a:normAutofit/>
          </a:bodyPr>
          <a:lstStyle/>
          <a:p>
            <a:r>
              <a:rPr lang="cs-CZ" dirty="0" smtClean="0"/>
              <a:t>Pravidla</a:t>
            </a:r>
            <a:r>
              <a:rPr lang="cs-CZ" dirty="0" smtClean="0">
                <a:solidFill>
                  <a:srgbClr val="FF6600"/>
                </a:solidFill>
              </a:rPr>
              <a:t> </a:t>
            </a:r>
            <a:r>
              <a:rPr lang="cs-CZ" dirty="0" smtClean="0"/>
              <a:t>pro žadatele pro operaci 19.2.1</a:t>
            </a:r>
          </a:p>
          <a:p>
            <a:pPr>
              <a:buNone/>
            </a:pPr>
            <a:r>
              <a:rPr lang="cs-CZ" sz="1600" dirty="0" smtClean="0">
                <a:solidFill>
                  <a:srgbClr val="FF6600"/>
                </a:solidFill>
              </a:rPr>
              <a:t>	</a:t>
            </a:r>
            <a:r>
              <a:rPr lang="cs-CZ" sz="1600" b="0" dirty="0" smtClean="0">
                <a:solidFill>
                  <a:srgbClr val="FF6600"/>
                </a:solidFill>
              </a:rPr>
              <a:t>(Pravidla, kterými se stanovují podmínky pro poskytování dotace na projekty Programu rozvoje venkova na období 2014 – 2020 operace 19.2.1 Podpora provádění operací v rámci strategie komunitně vedeného místního rozvoje)</a:t>
            </a:r>
          </a:p>
          <a:p>
            <a:r>
              <a:rPr lang="cs-CZ" dirty="0" smtClean="0"/>
              <a:t>Text výzvy MAS Pobeskydí a její přílohy</a:t>
            </a:r>
          </a:p>
          <a:p>
            <a:r>
              <a:rPr lang="cs-CZ" dirty="0" smtClean="0"/>
              <a:t>Příručka pro zadávání veřejných zakázek</a:t>
            </a:r>
          </a:p>
          <a:p>
            <a:r>
              <a:rPr lang="cs-CZ" dirty="0" smtClean="0"/>
              <a:t>Příručka pro publicitu PRV 2014-2020</a:t>
            </a:r>
          </a:p>
          <a:p>
            <a:r>
              <a:rPr lang="cs-CZ" dirty="0" smtClean="0"/>
              <a:t>Podmínky finančního zdraví</a:t>
            </a:r>
          </a:p>
          <a:p>
            <a:pPr algn="r">
              <a:buNone/>
            </a:pPr>
            <a:r>
              <a:rPr lang="cs-CZ" dirty="0" smtClean="0"/>
              <a:t>	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szif.cz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cs</a:t>
            </a:r>
            <a:r>
              <a:rPr lang="cs-CZ" dirty="0" smtClean="0">
                <a:hlinkClick r:id="rId2"/>
              </a:rPr>
              <a:t>/prv2014-</a:t>
            </a:r>
            <a:r>
              <a:rPr lang="cs-CZ" dirty="0" err="1" smtClean="0">
                <a:hlinkClick r:id="rId2"/>
              </a:rPr>
              <a:t>opatreni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 smtClean="0">
              <a:solidFill>
                <a:srgbClr val="FF6600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2182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1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570</TotalTime>
  <Words>2375</Words>
  <Application>Microsoft Office PowerPoint</Application>
  <PresentationFormat>Předvádění na obrazovce (4:3)</PresentationFormat>
  <Paragraphs>190</Paragraphs>
  <Slides>42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42</vt:i4>
      </vt:variant>
    </vt:vector>
  </HeadingPairs>
  <TitlesOfParts>
    <vt:vector size="45" baseType="lpstr">
      <vt:lpstr>1_Motiv Office</vt:lpstr>
      <vt:lpstr>Motiv1</vt:lpstr>
      <vt:lpstr>2_Motiv Office</vt:lpstr>
      <vt:lpstr>Seminář pro žadatele  v rámci 1. výzvy PRV MAS Pobeskydí 24./27. března 2017, Třanovice</vt:lpstr>
      <vt:lpstr>Představení místní akční skupiny</vt:lpstr>
      <vt:lpstr>Podpora hospodářství (PRV)</vt:lpstr>
      <vt:lpstr>Výzva MAS v PRV</vt:lpstr>
      <vt:lpstr>Základní údaje výzvy</vt:lpstr>
      <vt:lpstr>Věcné zaměření výzvy - fiche</vt:lpstr>
      <vt:lpstr>Snímek 7</vt:lpstr>
      <vt:lpstr>Přílohy výzvy</vt:lpstr>
      <vt:lpstr>Závazné dokumenty</vt:lpstr>
      <vt:lpstr>Postup hodnocení na MAS</vt:lpstr>
      <vt:lpstr>Způsob výběru projektů</vt:lpstr>
      <vt:lpstr>Způsob výběru projektů</vt:lpstr>
      <vt:lpstr>Způsob výběru projektů</vt:lpstr>
      <vt:lpstr>Způsob výběru projektů</vt:lpstr>
      <vt:lpstr>Způsob výběru projektů</vt:lpstr>
      <vt:lpstr>Obecné podmínky</vt:lpstr>
      <vt:lpstr>Obecné podmínky </vt:lpstr>
      <vt:lpstr>Obecné podmínky </vt:lpstr>
      <vt:lpstr>Obecné podmínky</vt:lpstr>
      <vt:lpstr>Obecné podmínky</vt:lpstr>
      <vt:lpstr>Obecné podmínky</vt:lpstr>
      <vt:lpstr>Obecné podmínky</vt:lpstr>
      <vt:lpstr>Obecné podmínky</vt:lpstr>
      <vt:lpstr>Způsobilé výdaje</vt:lpstr>
      <vt:lpstr>Způsobilé výdaje – způsobilá výše</vt:lpstr>
      <vt:lpstr>Způsobilé výdaje – pouze investiční výdaje</vt:lpstr>
      <vt:lpstr>Nezpůsobilé výdaje</vt:lpstr>
      <vt:lpstr>Veřejné zakázky</vt:lpstr>
      <vt:lpstr>Veřejné zakázky</vt:lpstr>
      <vt:lpstr>Společné podmínky pro všechny fiche</vt:lpstr>
      <vt:lpstr>Definice žadatele/příjemce dotace</vt:lpstr>
      <vt:lpstr>Druh a výše dotace</vt:lpstr>
      <vt:lpstr>Kritéria přijatelnosti projektu</vt:lpstr>
      <vt:lpstr>Další podmínky - výběr</vt:lpstr>
      <vt:lpstr>Další podmínky - výběr</vt:lpstr>
      <vt:lpstr>Další podmínky - výběr</vt:lpstr>
      <vt:lpstr>Další podmínky - výběr</vt:lpstr>
      <vt:lpstr>Přílohy Žádosti o dotaci</vt:lpstr>
      <vt:lpstr>Přílohy Žádosti o dotaci</vt:lpstr>
      <vt:lpstr>Přílohy Žádosti o dotaci</vt:lpstr>
      <vt:lpstr>Přílohy Žádosti o dotaci</vt:lpstr>
      <vt:lpstr>Děkujeme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 napište název prezentace a umístěte na střed</dc:title>
  <dc:creator>Nováková</dc:creator>
  <cp:lastModifiedBy>Vaio</cp:lastModifiedBy>
  <cp:revision>47</cp:revision>
  <dcterms:created xsi:type="dcterms:W3CDTF">2017-03-13T17:47:30Z</dcterms:created>
  <dcterms:modified xsi:type="dcterms:W3CDTF">2017-03-27T06:56:46Z</dcterms:modified>
</cp:coreProperties>
</file>